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4660"/>
  </p:normalViewPr>
  <p:slideViewPr>
    <p:cSldViewPr>
      <p:cViewPr varScale="1">
        <p:scale>
          <a:sx n="38" d="100"/>
          <a:sy n="38" d="100"/>
        </p:scale>
        <p:origin x="142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3" name="Prostokąt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Prostokąt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Prostokąt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Prostokąt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Prostokąt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Prostokąt zaokrąglony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Prostokąt zaokrąglony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Prostokąt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Prostokąt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pl-PL"/>
              <a:t>Kliknij, aby edytować styl</a:t>
            </a:r>
            <a:endParaRPr kumimoji="0" lang="en-US"/>
          </a:p>
        </p:txBody>
      </p:sp>
      <p:sp>
        <p:nvSpPr>
          <p:cNvPr id="9" name="Podtytuł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a:t>Kliknij, aby edytować styl wzorca podtytułu</a:t>
            </a:r>
            <a:endParaRPr kumimoji="0" lang="en-US"/>
          </a:p>
        </p:txBody>
      </p:sp>
      <p:sp>
        <p:nvSpPr>
          <p:cNvPr id="28" name="Symbol zastępczy daty 27"/>
          <p:cNvSpPr>
            <a:spLocks noGrp="1"/>
          </p:cNvSpPr>
          <p:nvPr>
            <p:ph type="dt" sz="half" idx="10"/>
          </p:nvPr>
        </p:nvSpPr>
        <p:spPr>
          <a:xfrm>
            <a:off x="6705600" y="4206240"/>
            <a:ext cx="960120" cy="457200"/>
          </a:xfrm>
        </p:spPr>
        <p:txBody>
          <a:bodyPr/>
          <a:lstStyle/>
          <a:p>
            <a:fld id="{DFD15905-98AE-43A1-8C0E-4143110D569E}" type="datetimeFigureOut">
              <a:rPr lang="pl-PL" smtClean="0"/>
              <a:t>21.04.2022</a:t>
            </a:fld>
            <a:endParaRPr lang="pl-PL"/>
          </a:p>
        </p:txBody>
      </p:sp>
      <p:sp>
        <p:nvSpPr>
          <p:cNvPr id="17" name="Symbol zastępczy stopki 16"/>
          <p:cNvSpPr>
            <a:spLocks noGrp="1"/>
          </p:cNvSpPr>
          <p:nvPr>
            <p:ph type="ftr" sz="quarter" idx="11"/>
          </p:nvPr>
        </p:nvSpPr>
        <p:spPr>
          <a:xfrm>
            <a:off x="5410200" y="4205288"/>
            <a:ext cx="1295400" cy="457200"/>
          </a:xfrm>
        </p:spPr>
        <p:txBody>
          <a:bodyPr/>
          <a:lstStyle/>
          <a:p>
            <a:endParaRPr lang="pl-PL"/>
          </a:p>
        </p:txBody>
      </p:sp>
      <p:sp>
        <p:nvSpPr>
          <p:cNvPr id="29" name="Symbol zastępczy numeru slajdu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FCA665A-76E6-425F-BCA4-2C19684BF952}"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DFD15905-98AE-43A1-8C0E-4143110D569E}" type="datetimeFigureOut">
              <a:rPr lang="pl-PL" smtClean="0"/>
              <a:t>21.04.2022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FCA665A-76E6-425F-BCA4-2C19684BF952}"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81800" y="1143000"/>
            <a:ext cx="1905000" cy="5486400"/>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457200" y="1143000"/>
            <a:ext cx="6248400" cy="5486400"/>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DFD15905-98AE-43A1-8C0E-4143110D569E}" type="datetimeFigureOut">
              <a:rPr lang="pl-PL" smtClean="0"/>
              <a:t>21.04.2022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FCA665A-76E6-425F-BCA4-2C19684BF952}"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DFD15905-98AE-43A1-8C0E-4143110D569E}" type="datetimeFigureOut">
              <a:rPr lang="pl-PL" smtClean="0"/>
              <a:t>21.04.2022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FCA665A-76E6-425F-BCA4-2C19684BF952}"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a:t>Kliknij, aby edytować style wzorca tekstu</a:t>
            </a:r>
          </a:p>
        </p:txBody>
      </p:sp>
      <p:sp>
        <p:nvSpPr>
          <p:cNvPr id="4" name="Symbol zastępczy daty 3"/>
          <p:cNvSpPr>
            <a:spLocks noGrp="1"/>
          </p:cNvSpPr>
          <p:nvPr>
            <p:ph type="dt" sz="half" idx="10"/>
          </p:nvPr>
        </p:nvSpPr>
        <p:spPr/>
        <p:txBody>
          <a:bodyPr/>
          <a:lstStyle/>
          <a:p>
            <a:fld id="{DFD15905-98AE-43A1-8C0E-4143110D569E}" type="datetimeFigureOut">
              <a:rPr lang="pl-PL" smtClean="0"/>
              <a:t>21.04.2022</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FCA665A-76E6-425F-BCA4-2C19684BF952}"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zawartości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zawartości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DFD15905-98AE-43A1-8C0E-4143110D569E}" type="datetimeFigureOut">
              <a:rPr lang="pl-PL" smtClean="0"/>
              <a:t>21.04.2022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FCA665A-76E6-425F-BCA4-2C19684BF952}"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381000" y="1143000"/>
            <a:ext cx="8382000" cy="1069848"/>
          </a:xfrm>
        </p:spPr>
        <p:txBody>
          <a:bodyPr anchor="ctr"/>
          <a:lstStyle>
            <a:lvl1pPr>
              <a:defRPr sz="4000" b="0" i="0" cap="none" baseline="0"/>
            </a:lvl1pPr>
          </a:lstStyle>
          <a:p>
            <a:r>
              <a:rPr kumimoji="0" lang="pl-PL"/>
              <a:t>Kliknij, aby edytować styl</a:t>
            </a:r>
            <a:endParaRPr kumimoji="0" lang="en-US"/>
          </a:p>
        </p:txBody>
      </p:sp>
      <p:sp>
        <p:nvSpPr>
          <p:cNvPr id="3" name="Symbol zastępczy tekstu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4" name="Symbol zastępczy tekstu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5" name="Symbol zastępczy zawartości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6" name="Symbol zastępczy zawartości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26" name="Symbol zastępczy daty 25"/>
          <p:cNvSpPr>
            <a:spLocks noGrp="1"/>
          </p:cNvSpPr>
          <p:nvPr>
            <p:ph type="dt" sz="half" idx="10"/>
          </p:nvPr>
        </p:nvSpPr>
        <p:spPr/>
        <p:txBody>
          <a:bodyPr rtlCol="0"/>
          <a:lstStyle/>
          <a:p>
            <a:fld id="{DFD15905-98AE-43A1-8C0E-4143110D569E}" type="datetimeFigureOut">
              <a:rPr lang="pl-PL" smtClean="0"/>
              <a:t>21.04.2022</a:t>
            </a:fld>
            <a:endParaRPr lang="pl-PL"/>
          </a:p>
        </p:txBody>
      </p:sp>
      <p:sp>
        <p:nvSpPr>
          <p:cNvPr id="27" name="Symbol zastępczy numeru slajdu 26"/>
          <p:cNvSpPr>
            <a:spLocks noGrp="1"/>
          </p:cNvSpPr>
          <p:nvPr>
            <p:ph type="sldNum" sz="quarter" idx="11"/>
          </p:nvPr>
        </p:nvSpPr>
        <p:spPr/>
        <p:txBody>
          <a:bodyPr rtlCol="0"/>
          <a:lstStyle/>
          <a:p>
            <a:fld id="{4FCA665A-76E6-425F-BCA4-2C19684BF952}" type="slidenum">
              <a:rPr lang="pl-PL" smtClean="0"/>
              <a:t>‹#›</a:t>
            </a:fld>
            <a:endParaRPr lang="pl-PL"/>
          </a:p>
        </p:txBody>
      </p:sp>
      <p:sp>
        <p:nvSpPr>
          <p:cNvPr id="28" name="Symbol zastępczy stopki 27"/>
          <p:cNvSpPr>
            <a:spLocks noGrp="1"/>
          </p:cNvSpPr>
          <p:nvPr>
            <p:ph type="ftr" sz="quarter" idx="12"/>
          </p:nvPr>
        </p:nvSpPr>
        <p:spPr/>
        <p:txBody>
          <a:bodyPr rtlCol="0"/>
          <a:lstStyle/>
          <a:p>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pl-PL"/>
              <a:t>Kliknij, aby edytować styl</a:t>
            </a:r>
            <a:endParaRPr kumimoji="0" lang="en-US"/>
          </a:p>
        </p:txBody>
      </p:sp>
      <p:sp>
        <p:nvSpPr>
          <p:cNvPr id="3" name="Symbol zastępczy daty 2"/>
          <p:cNvSpPr>
            <a:spLocks noGrp="1"/>
          </p:cNvSpPr>
          <p:nvPr>
            <p:ph type="dt" sz="half" idx="10"/>
          </p:nvPr>
        </p:nvSpPr>
        <p:spPr>
          <a:xfrm>
            <a:off x="6583680" y="612648"/>
            <a:ext cx="957264" cy="457200"/>
          </a:xfrm>
        </p:spPr>
        <p:txBody>
          <a:bodyPr/>
          <a:lstStyle/>
          <a:p>
            <a:fld id="{DFD15905-98AE-43A1-8C0E-4143110D569E}" type="datetimeFigureOut">
              <a:rPr lang="pl-PL" smtClean="0"/>
              <a:t>21.04.2022</a:t>
            </a:fld>
            <a:endParaRPr lang="pl-PL"/>
          </a:p>
        </p:txBody>
      </p:sp>
      <p:sp>
        <p:nvSpPr>
          <p:cNvPr id="4" name="Symbol zastępczy stopki 3"/>
          <p:cNvSpPr>
            <a:spLocks noGrp="1"/>
          </p:cNvSpPr>
          <p:nvPr>
            <p:ph type="ftr" sz="quarter" idx="11"/>
          </p:nvPr>
        </p:nvSpPr>
        <p:spPr>
          <a:xfrm>
            <a:off x="5257800" y="612648"/>
            <a:ext cx="1325880" cy="457200"/>
          </a:xfrm>
        </p:spPr>
        <p:txBody>
          <a:bodyPr/>
          <a:lstStyle/>
          <a:p>
            <a:endParaRPr lang="pl-PL"/>
          </a:p>
        </p:txBody>
      </p:sp>
      <p:sp>
        <p:nvSpPr>
          <p:cNvPr id="5" name="Symbol zastępczy numeru slajdu 4"/>
          <p:cNvSpPr>
            <a:spLocks noGrp="1"/>
          </p:cNvSpPr>
          <p:nvPr>
            <p:ph type="sldNum" sz="quarter" idx="12"/>
          </p:nvPr>
        </p:nvSpPr>
        <p:spPr>
          <a:xfrm>
            <a:off x="8174736" y="2272"/>
            <a:ext cx="762000" cy="365760"/>
          </a:xfrm>
        </p:spPr>
        <p:txBody>
          <a:bodyPr/>
          <a:lstStyle/>
          <a:p>
            <a:fld id="{4FCA665A-76E6-425F-BCA4-2C19684BF952}"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FD15905-98AE-43A1-8C0E-4143110D569E}" type="datetimeFigureOut">
              <a:rPr lang="pl-PL" smtClean="0"/>
              <a:t>21.04.2022</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FCA665A-76E6-425F-BCA4-2C19684BF952}"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353496" y="1101970"/>
            <a:ext cx="3383280" cy="877824"/>
          </a:xfrm>
        </p:spPr>
        <p:txBody>
          <a:bodyPr anchor="b"/>
          <a:lstStyle>
            <a:lvl1pPr algn="l">
              <a:buNone/>
              <a:defRPr sz="1800" b="1"/>
            </a:lvl1pPr>
          </a:lstStyle>
          <a:p>
            <a:r>
              <a:rPr kumimoji="0" lang="pl-PL"/>
              <a:t>Kliknij, aby edytować styl</a:t>
            </a:r>
            <a:endParaRPr kumimoji="0" lang="en-US"/>
          </a:p>
        </p:txBody>
      </p:sp>
      <p:sp>
        <p:nvSpPr>
          <p:cNvPr id="3" name="Symbol zastępczy tekstu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a:t>Kliknij, aby edytować style wzorca tekstu</a:t>
            </a:r>
          </a:p>
        </p:txBody>
      </p:sp>
      <p:sp>
        <p:nvSpPr>
          <p:cNvPr id="4" name="Symbol zastępczy zawartości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DFD15905-98AE-43A1-8C0E-4143110D569E}" type="datetimeFigureOut">
              <a:rPr lang="pl-PL" smtClean="0"/>
              <a:t>21.04.2022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FCA665A-76E6-425F-BCA4-2C19684BF952}"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pl-PL"/>
              <a:t>Kliknij, aby edytować styl</a:t>
            </a:r>
            <a:endParaRPr kumimoji="0" lang="en-US"/>
          </a:p>
        </p:txBody>
      </p:sp>
      <p:sp>
        <p:nvSpPr>
          <p:cNvPr id="3" name="Symbol zastępczy obrazu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pl-PL"/>
              <a:t>Kliknij ikonę, aby dodać obraz</a:t>
            </a:r>
            <a:endParaRPr kumimoji="0" lang="en-US" dirty="0"/>
          </a:p>
        </p:txBody>
      </p:sp>
      <p:sp>
        <p:nvSpPr>
          <p:cNvPr id="4" name="Symbol zastępczy tekstu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p:txBody>
          <a:bodyPr/>
          <a:lstStyle/>
          <a:p>
            <a:fld id="{DFD15905-98AE-43A1-8C0E-4143110D569E}" type="datetimeFigureOut">
              <a:rPr lang="pl-PL" smtClean="0"/>
              <a:t>21.04.2022</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FCA665A-76E6-425F-BCA4-2C19684BF952}"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Prostokąt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Prostokąt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Prostokąt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Prostokąt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Prostokąt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Prostokąt zaokrąglony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Prostokąt zaokrąglony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Prostokąt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Prostokąt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Prostokąt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Prostokąt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Prostokąt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Prostokąt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Symbol zastępczy tytułu 21"/>
          <p:cNvSpPr>
            <a:spLocks noGrp="1"/>
          </p:cNvSpPr>
          <p:nvPr>
            <p:ph type="title"/>
          </p:nvPr>
        </p:nvSpPr>
        <p:spPr>
          <a:xfrm>
            <a:off x="457200" y="1143000"/>
            <a:ext cx="8229600" cy="1066800"/>
          </a:xfrm>
          <a:prstGeom prst="rect">
            <a:avLst/>
          </a:prstGeom>
        </p:spPr>
        <p:txBody>
          <a:bodyPr vert="horz" anchor="ctr">
            <a:normAutofit/>
          </a:bodyPr>
          <a:lstStyle/>
          <a:p>
            <a:r>
              <a:rPr kumimoji="0" lang="pl-PL"/>
              <a:t>Kliknij, aby edytować styl</a:t>
            </a:r>
            <a:endParaRPr kumimoji="0" lang="en-US"/>
          </a:p>
        </p:txBody>
      </p:sp>
      <p:sp>
        <p:nvSpPr>
          <p:cNvPr id="13" name="Symbol zastępczy tekstu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14" name="Symbol zastępczy daty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DFD15905-98AE-43A1-8C0E-4143110D569E}" type="datetimeFigureOut">
              <a:rPr lang="pl-PL" smtClean="0"/>
              <a:t>21.04.2022</a:t>
            </a:fld>
            <a:endParaRPr lang="pl-PL"/>
          </a:p>
        </p:txBody>
      </p:sp>
      <p:sp>
        <p:nvSpPr>
          <p:cNvPr id="3" name="Symbol zastępczy stopki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pl-PL"/>
          </a:p>
        </p:txBody>
      </p:sp>
      <p:sp>
        <p:nvSpPr>
          <p:cNvPr id="23" name="Symbol zastępczy numeru slajdu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FCA665A-76E6-425F-BCA4-2C19684BF952}"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trykow.pl/817,tor-motocrossowy" TargetMode="External"/><Relationship Id="rId2" Type="http://schemas.openxmlformats.org/officeDocument/2006/relationships/hyperlink" Target="https://www.strykow.pl/729,historia" TargetMode="External"/><Relationship Id="rId1" Type="http://schemas.openxmlformats.org/officeDocument/2006/relationships/slideLayout" Target="../slideLayouts/slideLayout2.xml"/><Relationship Id="rId4" Type="http://schemas.openxmlformats.org/officeDocument/2006/relationships/hyperlink" Target="https://myvimu.com/exhibit/54763938-strykow-wrzesien-1939-seria-zdjec"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323528" y="620688"/>
            <a:ext cx="8458200" cy="2520280"/>
          </a:xfrm>
        </p:spPr>
        <p:txBody>
          <a:bodyPr>
            <a:normAutofit fontScale="90000"/>
          </a:bodyPr>
          <a:lstStyle/>
          <a:p>
            <a:pPr algn="ctr"/>
            <a:r>
              <a:rPr lang="pl-PL" dirty="0"/>
              <a:t>Historia</a:t>
            </a:r>
            <a:br>
              <a:rPr lang="pl-PL" dirty="0"/>
            </a:br>
            <a:r>
              <a:rPr lang="pl-PL" dirty="0"/>
              <a:t>naszej dużej i małej Ojczyzny</a:t>
            </a:r>
            <a:br>
              <a:rPr lang="pl-PL" dirty="0"/>
            </a:br>
            <a:r>
              <a:rPr lang="pl-PL" dirty="0"/>
              <a:t>w albumach naszych pradziadków</a:t>
            </a:r>
          </a:p>
        </p:txBody>
      </p:sp>
      <p:sp>
        <p:nvSpPr>
          <p:cNvPr id="3" name="Podtytuł 2"/>
          <p:cNvSpPr>
            <a:spLocks noGrp="1"/>
          </p:cNvSpPr>
          <p:nvPr>
            <p:ph type="subTitle" idx="1"/>
          </p:nvPr>
        </p:nvSpPr>
        <p:spPr>
          <a:xfrm>
            <a:off x="4860032" y="5373216"/>
            <a:ext cx="4953000" cy="1896616"/>
          </a:xfrm>
        </p:spPr>
        <p:txBody>
          <a:bodyPr/>
          <a:lstStyle/>
          <a:p>
            <a:r>
              <a:rPr lang="pl-PL" b="1" dirty="0"/>
              <a:t>Bartłomiej </a:t>
            </a:r>
            <a:r>
              <a:rPr lang="pl-PL" b="1" dirty="0" err="1"/>
              <a:t>Littmann</a:t>
            </a:r>
            <a:r>
              <a:rPr lang="pl-PL" b="1" dirty="0"/>
              <a:t> </a:t>
            </a:r>
          </a:p>
          <a:p>
            <a:r>
              <a:rPr lang="pl-PL" dirty="0"/>
              <a:t>Szkoła Podstawowa w Dobrej </a:t>
            </a:r>
          </a:p>
          <a:p>
            <a:r>
              <a:rPr lang="pl-PL" dirty="0"/>
              <a:t>klasa VII A</a:t>
            </a:r>
          </a:p>
        </p:txBody>
      </p:sp>
    </p:spTree>
    <p:extLst>
      <p:ext uri="{BB962C8B-B14F-4D97-AF65-F5344CB8AC3E}">
        <p14:creationId xmlns:p14="http://schemas.microsoft.com/office/powerpoint/2010/main" val="19758707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2"/>
          </p:nvPr>
        </p:nvSpPr>
        <p:spPr>
          <a:xfrm>
            <a:off x="5353496" y="836712"/>
            <a:ext cx="3383280" cy="5791735"/>
          </a:xfrm>
        </p:spPr>
        <p:txBody>
          <a:bodyPr>
            <a:normAutofit/>
          </a:bodyPr>
          <a:lstStyle/>
          <a:p>
            <a:r>
              <a:rPr lang="pl-PL" sz="2300" dirty="0"/>
              <a:t>W kolejnych dziesięcioleciach następował przede wszystkim rozwój drobnej działalności usługowej, w tym także wyspecjalizowanej. Obok licznych firm świadczących usługi budowlane a także z zakresu mechaniki samochodowej pojawiły się także firmy świadczące usługi projektowe (geodezyjne, wodno-kanalizacyjne). </a:t>
            </a:r>
          </a:p>
        </p:txBody>
      </p:sp>
      <p:pic>
        <p:nvPicPr>
          <p:cNvPr id="5" name="Symbol zastępczy zawartości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79512" y="1772816"/>
            <a:ext cx="4824536" cy="3859630"/>
          </a:xfrm>
        </p:spPr>
      </p:pic>
      <p:sp>
        <p:nvSpPr>
          <p:cNvPr id="6" name="pole tekstowe 5"/>
          <p:cNvSpPr txBox="1"/>
          <p:nvPr/>
        </p:nvSpPr>
        <p:spPr>
          <a:xfrm>
            <a:off x="1331640" y="5805264"/>
            <a:ext cx="2376264" cy="369332"/>
          </a:xfrm>
          <a:prstGeom prst="rect">
            <a:avLst/>
          </a:prstGeom>
          <a:noFill/>
        </p:spPr>
        <p:txBody>
          <a:bodyPr wrap="square" rtlCol="0">
            <a:spAutoFit/>
          </a:bodyPr>
          <a:lstStyle/>
          <a:p>
            <a:r>
              <a:rPr lang="pl-PL" dirty="0"/>
              <a:t>Stryków, ul. Targowa</a:t>
            </a:r>
          </a:p>
        </p:txBody>
      </p:sp>
    </p:spTree>
    <p:extLst>
      <p:ext uri="{BB962C8B-B14F-4D97-AF65-F5344CB8AC3E}">
        <p14:creationId xmlns:p14="http://schemas.microsoft.com/office/powerpoint/2010/main" val="335300664"/>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476672"/>
            <a:ext cx="8435280" cy="2808312"/>
          </a:xfrm>
        </p:spPr>
        <p:txBody>
          <a:bodyPr>
            <a:noAutofit/>
          </a:bodyPr>
          <a:lstStyle/>
          <a:p>
            <a:pPr marL="109728" indent="0" algn="just">
              <a:buNone/>
            </a:pPr>
            <a:r>
              <a:rPr lang="pl-PL" sz="2400" dirty="0"/>
              <a:t>Rozwój drobnych firm produkcyjnych oraz produkcyjno-handlowych (głównie z branży odzieżowej i spożywczej) nie był w stanie zaspokoić zapotrzebowania na miejsca pracy. </a:t>
            </a:r>
          </a:p>
          <a:p>
            <a:pPr marL="109728" indent="0" algn="just">
              <a:buNone/>
            </a:pPr>
            <a:r>
              <a:rPr lang="pl-PL" sz="2400" dirty="0"/>
              <a:t>W efekcie znaczna część mieszkańców Strykowa pracowała poza granicami miasta i gminy. Już w latach siedemdziesiątych około 50% mieszkańców miasta pracowało w przemyśle, większość dojeżdżała do pracy </a:t>
            </a:r>
          </a:p>
          <a:p>
            <a:pPr marL="109728" indent="0" algn="just">
              <a:buNone/>
            </a:pPr>
            <a:r>
              <a:rPr lang="pl-PL" sz="2400" dirty="0"/>
              <a:t>w Zgierzu i Łodzi. Stryków zaczynał być określany jako „sypialnia” Łodzi.</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5976" y="3656315"/>
            <a:ext cx="4019069" cy="2580997"/>
          </a:xfrm>
          <a:prstGeom prst="rect">
            <a:avLst/>
          </a:prstGeom>
        </p:spPr>
      </p:pic>
      <p:sp>
        <p:nvSpPr>
          <p:cNvPr id="5" name="pole tekstowe 4"/>
          <p:cNvSpPr txBox="1"/>
          <p:nvPr/>
        </p:nvSpPr>
        <p:spPr>
          <a:xfrm>
            <a:off x="4081323" y="6237312"/>
            <a:ext cx="3668377" cy="369332"/>
          </a:xfrm>
          <a:prstGeom prst="rect">
            <a:avLst/>
          </a:prstGeom>
          <a:noFill/>
        </p:spPr>
        <p:txBody>
          <a:bodyPr wrap="square" rtlCol="0">
            <a:spAutoFit/>
          </a:bodyPr>
          <a:lstStyle/>
          <a:p>
            <a:pPr algn="r"/>
            <a:r>
              <a:rPr lang="pl-PL" dirty="0"/>
              <a:t>Stryków, ul. Kolejowa</a:t>
            </a:r>
          </a:p>
        </p:txBody>
      </p:sp>
    </p:spTree>
    <p:extLst>
      <p:ext uri="{BB962C8B-B14F-4D97-AF65-F5344CB8AC3E}">
        <p14:creationId xmlns:p14="http://schemas.microsoft.com/office/powerpoint/2010/main" val="42929053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2"/>
          </p:nvPr>
        </p:nvSpPr>
        <p:spPr>
          <a:xfrm>
            <a:off x="5364088" y="620688"/>
            <a:ext cx="3383280" cy="5791735"/>
          </a:xfrm>
        </p:spPr>
        <p:txBody>
          <a:bodyPr>
            <a:noAutofit/>
          </a:bodyPr>
          <a:lstStyle/>
          <a:p>
            <a:r>
              <a:rPr lang="pl-PL" sz="1800" dirty="0"/>
              <a:t>Pod koniec lat siedemdziesiątych (1979 r.) powołano na terenie Strykowa nowe zakłady przemysłowe Sigma. Podjęto także wiążące decyzje w sprawie Wytwórni Mas Bitumicznych, której budowę rozpoczęto w 1980 r. W tych latach głównymi przedsiębiorstwami przemysłowymi w mieście były: Przedsiębiorstwo Produkcji Prefabrykatów i Elementów Budowlanych, Zakłady chemiczne „Argon”, PTSB „</a:t>
            </a:r>
            <a:r>
              <a:rPr lang="pl-PL" sz="1800" dirty="0" err="1"/>
              <a:t>Transbud</a:t>
            </a:r>
            <a:r>
              <a:rPr lang="pl-PL" sz="1800" dirty="0"/>
              <a:t>”, Łódzkie Przedsiębiorstwo Ceramiki Budowlanej Cegielnia Stryków, Spółdzielnia „</a:t>
            </a:r>
            <a:r>
              <a:rPr lang="pl-PL" sz="1800" dirty="0" err="1"/>
              <a:t>Strykowianka</a:t>
            </a:r>
            <a:r>
              <a:rPr lang="pl-PL" sz="1800" dirty="0"/>
              <a:t>”, Spółdzielnia „Guma”, Gminna Spółdzielnia Samopomoc Chłopska.</a:t>
            </a:r>
          </a:p>
        </p:txBody>
      </p:sp>
      <p:pic>
        <p:nvPicPr>
          <p:cNvPr id="5" name="Symbol zastępczy zawartości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1520" y="2060848"/>
            <a:ext cx="5045817" cy="3240360"/>
          </a:xfrm>
        </p:spPr>
      </p:pic>
      <p:sp>
        <p:nvSpPr>
          <p:cNvPr id="6" name="pole tekstowe 5"/>
          <p:cNvSpPr txBox="1"/>
          <p:nvPr/>
        </p:nvSpPr>
        <p:spPr>
          <a:xfrm>
            <a:off x="323528" y="5445224"/>
            <a:ext cx="4824536" cy="646331"/>
          </a:xfrm>
          <a:prstGeom prst="rect">
            <a:avLst/>
          </a:prstGeom>
          <a:noFill/>
        </p:spPr>
        <p:txBody>
          <a:bodyPr wrap="square" rtlCol="0">
            <a:spAutoFit/>
          </a:bodyPr>
          <a:lstStyle/>
          <a:p>
            <a:pPr algn="ctr"/>
            <a:r>
              <a:rPr lang="pl-PL" dirty="0"/>
              <a:t>Stryków, dawny Ratusz, obecnie Szkoła Podstawowa nr. 1</a:t>
            </a:r>
          </a:p>
        </p:txBody>
      </p:sp>
    </p:spTree>
    <p:extLst>
      <p:ext uri="{BB962C8B-B14F-4D97-AF65-F5344CB8AC3E}">
        <p14:creationId xmlns:p14="http://schemas.microsoft.com/office/powerpoint/2010/main" val="4176541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22742" y="980728"/>
            <a:ext cx="3682752" cy="5449792"/>
          </a:xfrm>
        </p:spPr>
        <p:txBody>
          <a:bodyPr>
            <a:normAutofit fontScale="92500" lnSpcReduction="10000"/>
          </a:bodyPr>
          <a:lstStyle/>
          <a:p>
            <a:pPr marL="109728" indent="0">
              <a:buNone/>
            </a:pPr>
            <a:r>
              <a:rPr lang="pl-PL" sz="2400" dirty="0"/>
              <a:t>   Nadal podejmowano wiele działań w celu usprawnienia i rozwoju działalności gospodarczej na terenie miasta. Wiele zadań wykonywano w ramach czynów społecznych zwłaszcza remonty dróg i chodników (np. wybudowanie parkingu przy restauracji „Nad Zalewem”, budowa strażnicy, wodociągu a także budowa w 1989 r. toru motokrosowego przez członków MZKS Zjednoczeni w Strykowie).</a:t>
            </a:r>
          </a:p>
        </p:txBody>
      </p:sp>
      <p:pic>
        <p:nvPicPr>
          <p:cNvPr id="7170" name="Picture 2" descr="TOR MOTOCROSSOWY | Gmina Strykó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764704"/>
            <a:ext cx="5013804" cy="3342536"/>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4067944" y="4221088"/>
            <a:ext cx="4680520" cy="646331"/>
          </a:xfrm>
          <a:prstGeom prst="rect">
            <a:avLst/>
          </a:prstGeom>
          <a:noFill/>
        </p:spPr>
        <p:txBody>
          <a:bodyPr wrap="square" rtlCol="0">
            <a:spAutoFit/>
          </a:bodyPr>
          <a:lstStyle/>
          <a:p>
            <a:pPr algn="ctr"/>
            <a:r>
              <a:rPr lang="pl-PL" dirty="0"/>
              <a:t>Wygląd obecnego toru motocrossowego w Strykowie</a:t>
            </a:r>
          </a:p>
        </p:txBody>
      </p:sp>
    </p:spTree>
    <p:extLst>
      <p:ext uri="{BB962C8B-B14F-4D97-AF65-F5344CB8AC3E}">
        <p14:creationId xmlns:p14="http://schemas.microsoft.com/office/powerpoint/2010/main" val="3895109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48680"/>
            <a:ext cx="4330824" cy="6025856"/>
          </a:xfrm>
        </p:spPr>
        <p:txBody>
          <a:bodyPr>
            <a:normAutofit fontScale="85000" lnSpcReduction="10000"/>
          </a:bodyPr>
          <a:lstStyle/>
          <a:p>
            <a:r>
              <a:rPr lang="pl-PL" dirty="0"/>
              <a:t>W latach osiemdziesiątych rozwijała się działalność handlowa i usługowa jednak bolączką miasta, był brak odpowiednich lokali co powodowało, iż większość drobnej działalności usługowej lokowało się na terenach wiejskich na co zwracały uwagę władze Strykowa. Dlatego też niezwykle ważna dla obsługi mieszkańców miasta była budowa i oddanie do użytku kolejnych budynków gospodarczych w mieście</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6829" y="1988840"/>
            <a:ext cx="4248472" cy="2529168"/>
          </a:xfrm>
          <a:prstGeom prst="rect">
            <a:avLst/>
          </a:prstGeom>
        </p:spPr>
      </p:pic>
      <p:sp>
        <p:nvSpPr>
          <p:cNvPr id="5" name="pole tekstowe 4"/>
          <p:cNvSpPr txBox="1"/>
          <p:nvPr/>
        </p:nvSpPr>
        <p:spPr>
          <a:xfrm>
            <a:off x="4880845" y="4653135"/>
            <a:ext cx="3960440" cy="646331"/>
          </a:xfrm>
          <a:prstGeom prst="rect">
            <a:avLst/>
          </a:prstGeom>
          <a:noFill/>
        </p:spPr>
        <p:txBody>
          <a:bodyPr wrap="square" rtlCol="0">
            <a:spAutoFit/>
          </a:bodyPr>
          <a:lstStyle/>
          <a:p>
            <a:pPr algn="ctr"/>
            <a:r>
              <a:rPr lang="pl-PL" dirty="0"/>
              <a:t>Stryków, skrzyżowanie </a:t>
            </a:r>
          </a:p>
          <a:p>
            <a:pPr algn="ctr"/>
            <a:r>
              <a:rPr lang="pl-PL" dirty="0"/>
              <a:t>ul. Warszawskiej i Brzezińskiej</a:t>
            </a:r>
          </a:p>
        </p:txBody>
      </p:sp>
    </p:spTree>
    <p:extLst>
      <p:ext uri="{BB962C8B-B14F-4D97-AF65-F5344CB8AC3E}">
        <p14:creationId xmlns:p14="http://schemas.microsoft.com/office/powerpoint/2010/main" val="41492181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5536" y="332656"/>
            <a:ext cx="8229600" cy="1066800"/>
          </a:xfrm>
        </p:spPr>
        <p:txBody>
          <a:bodyPr/>
          <a:lstStyle/>
          <a:p>
            <a:r>
              <a:rPr lang="pl-PL" dirty="0"/>
              <a:t>Źródła:</a:t>
            </a:r>
          </a:p>
        </p:txBody>
      </p:sp>
      <p:sp>
        <p:nvSpPr>
          <p:cNvPr id="3" name="Symbol zastępczy zawartości 2"/>
          <p:cNvSpPr>
            <a:spLocks noGrp="1"/>
          </p:cNvSpPr>
          <p:nvPr>
            <p:ph idx="1"/>
          </p:nvPr>
        </p:nvSpPr>
        <p:spPr>
          <a:xfrm>
            <a:off x="179512" y="1340768"/>
            <a:ext cx="8964488" cy="5328592"/>
          </a:xfrm>
        </p:spPr>
        <p:txBody>
          <a:bodyPr>
            <a:normAutofit/>
          </a:bodyPr>
          <a:lstStyle/>
          <a:p>
            <a:r>
              <a:rPr lang="pl-PL" b="1" dirty="0"/>
              <a:t>Literatura przedmiotu:</a:t>
            </a:r>
          </a:p>
          <a:p>
            <a:pPr marL="109728" indent="0">
              <a:buNone/>
            </a:pPr>
            <a:r>
              <a:rPr lang="pl-PL" dirty="0"/>
              <a:t>,,Monografia Miasta i Gminy Stryków”, red M. </a:t>
            </a:r>
            <a:r>
              <a:rPr lang="pl-PL" dirty="0" err="1"/>
              <a:t>Lamprecht</a:t>
            </a:r>
            <a:r>
              <a:rPr lang="pl-PL" dirty="0"/>
              <a:t>, T. Marszał, Urząd Miasta i Gminy Stryków &amp; WIST, Łódź 2009</a:t>
            </a:r>
          </a:p>
          <a:p>
            <a:r>
              <a:rPr lang="pl-PL" b="1" dirty="0"/>
              <a:t>Strony internetowe:</a:t>
            </a:r>
          </a:p>
          <a:p>
            <a:pPr marL="109728" indent="0">
              <a:buNone/>
            </a:pPr>
            <a:r>
              <a:rPr lang="pl-PL" dirty="0">
                <a:hlinkClick r:id="rId2"/>
              </a:rPr>
              <a:t>https://www.strykow.pl/729,historia</a:t>
            </a:r>
            <a:endParaRPr lang="pl-PL" dirty="0"/>
          </a:p>
          <a:p>
            <a:pPr marL="109728" indent="0">
              <a:buNone/>
            </a:pPr>
            <a:r>
              <a:rPr lang="pl-PL" dirty="0">
                <a:hlinkClick r:id="rId3"/>
              </a:rPr>
              <a:t>https://www.strykow.pl/817,tor-motocrossowy</a:t>
            </a:r>
            <a:endParaRPr lang="pl-PL" dirty="0"/>
          </a:p>
          <a:p>
            <a:pPr marL="109728" indent="0">
              <a:buNone/>
            </a:pPr>
            <a:r>
              <a:rPr lang="pl-PL" dirty="0">
                <a:hlinkClick r:id="rId4"/>
              </a:rPr>
              <a:t>https://myvimu.com/exhibit/54763938-strykow-wrzesien-1939-seria-zdjec</a:t>
            </a:r>
          </a:p>
          <a:p>
            <a:pPr marL="109728" indent="0">
              <a:buNone/>
            </a:pPr>
            <a:r>
              <a:rPr lang="pl-PL" dirty="0">
                <a:hlinkClick r:id="rId4"/>
              </a:rPr>
              <a:t>https://myvimu.com/exhibit/54763938-strykow-wrzesien-1939-seria-zdjec</a:t>
            </a:r>
            <a:endParaRPr lang="pl-PL" dirty="0"/>
          </a:p>
          <a:p>
            <a:endParaRPr lang="pl-PL" dirty="0"/>
          </a:p>
        </p:txBody>
      </p:sp>
    </p:spTree>
    <p:extLst>
      <p:ext uri="{BB962C8B-B14F-4D97-AF65-F5344CB8AC3E}">
        <p14:creationId xmlns:p14="http://schemas.microsoft.com/office/powerpoint/2010/main" val="11017505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763688" y="2780928"/>
            <a:ext cx="5400600" cy="531504"/>
          </a:xfrm>
        </p:spPr>
        <p:txBody>
          <a:bodyPr>
            <a:noAutofit/>
          </a:bodyPr>
          <a:lstStyle/>
          <a:p>
            <a:pPr marL="109728" indent="0" algn="ctr">
              <a:buNone/>
            </a:pPr>
            <a:r>
              <a:rPr lang="pl-PL" sz="4800" dirty="0"/>
              <a:t>DZIĘKUJĘ ZA UWAGĘ</a:t>
            </a:r>
          </a:p>
        </p:txBody>
      </p:sp>
    </p:spTree>
    <p:extLst>
      <p:ext uri="{BB962C8B-B14F-4D97-AF65-F5344CB8AC3E}">
        <p14:creationId xmlns:p14="http://schemas.microsoft.com/office/powerpoint/2010/main" val="19570838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a:t>Gospodarka miasta Stryków</a:t>
            </a:r>
            <a:br>
              <a:rPr lang="pl-PL" dirty="0"/>
            </a:br>
            <a:r>
              <a:rPr lang="pl-PL" dirty="0"/>
              <a:t>w latach 1945-1989</a:t>
            </a:r>
          </a:p>
        </p:txBody>
      </p:sp>
      <p:sp>
        <p:nvSpPr>
          <p:cNvPr id="3" name="Symbol zastępczy zawartości 2"/>
          <p:cNvSpPr>
            <a:spLocks noGrp="1"/>
          </p:cNvSpPr>
          <p:nvPr>
            <p:ph idx="1"/>
          </p:nvPr>
        </p:nvSpPr>
        <p:spPr>
          <a:xfrm>
            <a:off x="153731" y="2263989"/>
            <a:ext cx="3514695" cy="4325112"/>
          </a:xfrm>
        </p:spPr>
        <p:txBody>
          <a:bodyPr>
            <a:normAutofit fontScale="92500" lnSpcReduction="20000"/>
          </a:bodyPr>
          <a:lstStyle/>
          <a:p>
            <a:pPr marL="109728" indent="0">
              <a:buNone/>
            </a:pPr>
            <a:endParaRPr lang="pl-PL" dirty="0"/>
          </a:p>
          <a:p>
            <a:pPr marL="109728" indent="0">
              <a:buNone/>
            </a:pPr>
            <a:r>
              <a:rPr lang="pl-PL" dirty="0"/>
              <a:t>   Po zakończeniu II wojny światowej w wyniku zniszczeń wojennych i wyludnienia miasta głównym zajęciem mieszkańców Strykowa było rolnictwo i różne drobne chałupnictwo</a:t>
            </a:r>
          </a:p>
          <a:p>
            <a:pPr marL="109728" indent="0">
              <a:buNone/>
            </a:pPr>
            <a:r>
              <a:rPr lang="pl-PL" dirty="0"/>
              <a:t>   </a:t>
            </a:r>
          </a:p>
        </p:txBody>
      </p:sp>
      <p:sp>
        <p:nvSpPr>
          <p:cNvPr id="4" name="AutoShape 2" descr="Stryków - SYNAGOGA W STRYKOWIE Stryków na początku XIX wieku odróżniał się  zdecydowanie większą liczbą mieszkańców od miast ościennych, np. od Łodzi,  czy Zgierza. Znaczną ich grupę stanowili ortodoksyjni Żydzi. W związk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AutoShape 4" descr="Stryków - SYNAGOGA W STRYKOWIE Stryków na początku XIX wieku odróżniał się  zdecydowanie większą liczbą mieszkańców od miast ościennych, np. od Łodzi,  czy Zgierza. Znaczną ich grupę stanowili ortodoksyjni Żydzi. W związk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6" name="AutoShape 6" descr="Stryków - SYNAGOGA W STRYKOWIE Stryków na początku XIX wieku odróżniał się  zdecydowanie większą liczbą mieszkańców od miast ościennych, np. od Łodzi,  czy Zgierza. Znaczną ich grupę stanowili ortodoksyjni Żydzi. W związk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7" name="AutoShape 8" descr="Stryków - SYNAGOGA W STRYKOWIE Stryków na początku XIX wieku odróżniał się  zdecydowanie większą liczbą mieszkańców od miast ościennych, np. od Łodzi,  czy Zgierza. Znaczną ich grupę stanowili ortodoksyjni Żydzi. W związk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10" name="Obraz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2731696"/>
            <a:ext cx="4320480" cy="3240360"/>
          </a:xfrm>
          <a:prstGeom prst="rect">
            <a:avLst/>
          </a:prstGeom>
        </p:spPr>
      </p:pic>
    </p:spTree>
    <p:extLst>
      <p:ext uri="{BB962C8B-B14F-4D97-AF65-F5344CB8AC3E}">
        <p14:creationId xmlns:p14="http://schemas.microsoft.com/office/powerpoint/2010/main" val="272609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2"/>
          </p:nvPr>
        </p:nvSpPr>
        <p:spPr>
          <a:xfrm>
            <a:off x="5364088" y="908720"/>
            <a:ext cx="3383280" cy="5544615"/>
          </a:xfrm>
        </p:spPr>
        <p:txBody>
          <a:bodyPr>
            <a:normAutofit/>
          </a:bodyPr>
          <a:lstStyle/>
          <a:p>
            <a:pPr algn="ctr"/>
            <a:r>
              <a:rPr lang="pl-PL" sz="2400" dirty="0"/>
              <a:t>   Silny wpływ na gospodarkę Strykowa miał fakt utraty przez miasto ok. 45% mieszkańców, głównie  Żydów  oraz Polaków wymordowanych przez hitlerowców ale także </a:t>
            </a:r>
          </a:p>
          <a:p>
            <a:pPr algn="ctr"/>
            <a:r>
              <a:rPr lang="pl-PL" sz="2400" dirty="0"/>
              <a:t>i Niemców, którzy opuścili miasto po zakończeniu wojny. </a:t>
            </a:r>
          </a:p>
          <a:p>
            <a:pPr algn="ctr"/>
            <a:r>
              <a:rPr lang="pl-PL" sz="2400" dirty="0"/>
              <a:t>W 1946 r. miasto  liczyło tylko 2603 mieszkańców.</a:t>
            </a:r>
          </a:p>
        </p:txBody>
      </p:sp>
      <p:pic>
        <p:nvPicPr>
          <p:cNvPr id="2052" name="Picture 4" descr="HISTORIA | Gmina Strykó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6792"/>
            <a:ext cx="4968552" cy="3974843"/>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p:cNvSpPr txBox="1"/>
          <p:nvPr/>
        </p:nvSpPr>
        <p:spPr>
          <a:xfrm>
            <a:off x="251520" y="5661248"/>
            <a:ext cx="4608512" cy="646331"/>
          </a:xfrm>
          <a:prstGeom prst="rect">
            <a:avLst/>
          </a:prstGeom>
          <a:noFill/>
        </p:spPr>
        <p:txBody>
          <a:bodyPr wrap="square" rtlCol="0">
            <a:spAutoFit/>
          </a:bodyPr>
          <a:lstStyle/>
          <a:p>
            <a:pPr algn="ctr"/>
            <a:r>
              <a:rPr lang="pl-PL" dirty="0"/>
              <a:t>Stryków, budynek przy skrzyżowaniu ulic Targowej i Warszawskiej</a:t>
            </a:r>
          </a:p>
        </p:txBody>
      </p:sp>
    </p:spTree>
    <p:extLst>
      <p:ext uri="{BB962C8B-B14F-4D97-AF65-F5344CB8AC3E}">
        <p14:creationId xmlns:p14="http://schemas.microsoft.com/office/powerpoint/2010/main" val="48158946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79512" y="548680"/>
            <a:ext cx="4248472" cy="5616624"/>
          </a:xfrm>
        </p:spPr>
        <p:txBody>
          <a:bodyPr>
            <a:noAutofit/>
          </a:bodyPr>
          <a:lstStyle/>
          <a:p>
            <a:pPr marL="109728" indent="0">
              <a:buNone/>
            </a:pPr>
            <a:r>
              <a:rPr lang="pl-PL" sz="2400" dirty="0"/>
              <a:t>   Na powojenny rozwój miasta istotny wpływ miało także bliskie sąsiedztwo Łodzi. </a:t>
            </a:r>
          </a:p>
          <a:p>
            <a:pPr marL="109728" indent="0">
              <a:buNone/>
            </a:pPr>
            <a:r>
              <a:rPr lang="pl-PL" sz="2400" dirty="0"/>
              <a:t>Proces uprzemysławiania kraju, zapoczątkowany ustawą z 21. VII.1950 r. o sześcioletnim planie rozwoju gospodarczego i budowy podstaw socjalizmu w Polsce na lata 1950-1955, preferował przede wszystkim bardziej zaniedbane gospodarczo województwa, takie jak białostockie, kieleckie, krakowskie i lubelskie. </a:t>
            </a:r>
          </a:p>
        </p:txBody>
      </p:sp>
      <p:pic>
        <p:nvPicPr>
          <p:cNvPr id="4098" name="Picture 2" descr="HISTORIA | Gmina Strykó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2132856"/>
            <a:ext cx="4410209" cy="2832181"/>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p:cNvSpPr txBox="1"/>
          <p:nvPr/>
        </p:nvSpPr>
        <p:spPr>
          <a:xfrm>
            <a:off x="4716016" y="5085184"/>
            <a:ext cx="4032448" cy="369332"/>
          </a:xfrm>
          <a:prstGeom prst="rect">
            <a:avLst/>
          </a:prstGeom>
          <a:noFill/>
        </p:spPr>
        <p:txBody>
          <a:bodyPr wrap="square" rtlCol="0">
            <a:spAutoFit/>
          </a:bodyPr>
          <a:lstStyle/>
          <a:p>
            <a:pPr algn="ctr"/>
            <a:r>
              <a:rPr lang="pl-PL" dirty="0"/>
              <a:t>Stryków, ul. Targowa</a:t>
            </a:r>
          </a:p>
        </p:txBody>
      </p:sp>
    </p:spTree>
    <p:extLst>
      <p:ext uri="{BB962C8B-B14F-4D97-AF65-F5344CB8AC3E}">
        <p14:creationId xmlns:p14="http://schemas.microsoft.com/office/powerpoint/2010/main" val="3956879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0" y="620688"/>
            <a:ext cx="8964488" cy="5832648"/>
          </a:xfrm>
        </p:spPr>
        <p:txBody>
          <a:bodyPr>
            <a:normAutofit/>
          </a:bodyPr>
          <a:lstStyle/>
          <a:p>
            <a:pPr marL="109728" indent="0" algn="just">
              <a:buNone/>
            </a:pPr>
            <a:r>
              <a:rPr lang="pl-PL" sz="2400" dirty="0"/>
              <a:t>   </a:t>
            </a:r>
            <a:r>
              <a:rPr lang="pl-PL" sz="2200" dirty="0"/>
              <a:t>Źródłem informacji na temat powojennego życia gospodarczego miasta są zachowane księgi budżetowe. Wiadomo z nich, iż w 1948 r. pobierano czynsze z ,,domków z targowicy” oraz kilkadziesiąt opłat placowych, straganowych i targowiskowych. Do kasy miejskiej wpływały także ,,podatki od szyldów i plakatów”, podatki od widowisk (odbywały się w maju, czerwcu, listopadzie i grudniu), opłaty za dzierżawę stanów, tartaku, placów pod karuzele oraz czynsz z rzeźni.</a:t>
            </a:r>
          </a:p>
        </p:txBody>
      </p:sp>
      <p:pic>
        <p:nvPicPr>
          <p:cNvPr id="3074" name="Picture 2" descr="HISTORIA | Gmina Strykó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205205"/>
            <a:ext cx="4933685" cy="3168352"/>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p:cNvSpPr txBox="1"/>
          <p:nvPr/>
        </p:nvSpPr>
        <p:spPr>
          <a:xfrm>
            <a:off x="1342672" y="6426093"/>
            <a:ext cx="6085813" cy="369332"/>
          </a:xfrm>
          <a:prstGeom prst="rect">
            <a:avLst/>
          </a:prstGeom>
          <a:noFill/>
        </p:spPr>
        <p:txBody>
          <a:bodyPr wrap="square" rtlCol="0">
            <a:spAutoFit/>
          </a:bodyPr>
          <a:lstStyle/>
          <a:p>
            <a:r>
              <a:rPr lang="pl-PL" dirty="0"/>
              <a:t>Stryków, dawny Ratusz, obecnie Szkoła Podstawowa nr. 1</a:t>
            </a:r>
          </a:p>
        </p:txBody>
      </p:sp>
    </p:spTree>
    <p:extLst>
      <p:ext uri="{BB962C8B-B14F-4D97-AF65-F5344CB8AC3E}">
        <p14:creationId xmlns:p14="http://schemas.microsoft.com/office/powerpoint/2010/main" val="1804506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2"/>
          </p:nvPr>
        </p:nvSpPr>
        <p:spPr>
          <a:xfrm>
            <a:off x="4572000" y="764704"/>
            <a:ext cx="4164776" cy="5863743"/>
          </a:xfrm>
        </p:spPr>
        <p:txBody>
          <a:bodyPr>
            <a:normAutofit/>
          </a:bodyPr>
          <a:lstStyle/>
          <a:p>
            <a:r>
              <a:rPr lang="pl-PL" sz="2200" dirty="0"/>
              <a:t> W latach pięćdziesiątych miasto w dalszym ciągu odbudowywało swój potencjał gospodarczy. Widoczny w Strykowie pod koniec lat pięćdziesiątych obraz pozarolniczej działalności gospodarczej, doskonale oddaje współczesne procesy nacjonalizacji działalności gospodarczej. W przemyśle praktycznie przestała istnieć prywatna własność, szereg przedwojennych przedsiębiorstw stało się własnością Skarbu Państwa lub spółdzielczą.</a:t>
            </a:r>
          </a:p>
        </p:txBody>
      </p:sp>
      <p:pic>
        <p:nvPicPr>
          <p:cNvPr id="5" name="Symbol zastępczy zawartości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2051" y="404664"/>
            <a:ext cx="4203700" cy="3152775"/>
          </a:xfrm>
        </p:spPr>
      </p:pic>
      <p:pic>
        <p:nvPicPr>
          <p:cNvPr id="5122" name="Picture 2" descr="HISTORIA | Gmina Strykó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32" y="3717032"/>
            <a:ext cx="4148781" cy="2664296"/>
          </a:xfrm>
          <a:prstGeom prst="rect">
            <a:avLst/>
          </a:prstGeom>
          <a:noFill/>
          <a:extLst>
            <a:ext uri="{909E8E84-426E-40DD-AFC4-6F175D3DCCD1}">
              <a14:hiddenFill xmlns:a14="http://schemas.microsoft.com/office/drawing/2010/main">
                <a:solidFill>
                  <a:srgbClr val="FFFFFF"/>
                </a:solidFill>
              </a14:hiddenFill>
            </a:ext>
          </a:extLst>
        </p:spPr>
      </p:pic>
      <p:sp>
        <p:nvSpPr>
          <p:cNvPr id="10" name="pole tekstowe 9"/>
          <p:cNvSpPr txBox="1"/>
          <p:nvPr/>
        </p:nvSpPr>
        <p:spPr>
          <a:xfrm>
            <a:off x="1115616" y="6416447"/>
            <a:ext cx="2016224" cy="369332"/>
          </a:xfrm>
          <a:prstGeom prst="rect">
            <a:avLst/>
          </a:prstGeom>
          <a:noFill/>
        </p:spPr>
        <p:txBody>
          <a:bodyPr wrap="square" rtlCol="0">
            <a:spAutoFit/>
          </a:bodyPr>
          <a:lstStyle/>
          <a:p>
            <a:r>
              <a:rPr lang="pl-PL" dirty="0"/>
              <a:t>Stryków, Plebania</a:t>
            </a:r>
          </a:p>
        </p:txBody>
      </p:sp>
    </p:spTree>
    <p:extLst>
      <p:ext uri="{BB962C8B-B14F-4D97-AF65-F5344CB8AC3E}">
        <p14:creationId xmlns:p14="http://schemas.microsoft.com/office/powerpoint/2010/main" val="17015321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sz="half" idx="1"/>
          </p:nvPr>
        </p:nvSpPr>
        <p:spPr>
          <a:xfrm>
            <a:off x="165765" y="447432"/>
            <a:ext cx="4931301" cy="6107151"/>
          </a:xfrm>
        </p:spPr>
        <p:txBody>
          <a:bodyPr>
            <a:noAutofit/>
          </a:bodyPr>
          <a:lstStyle/>
          <a:p>
            <a:pPr marL="109728" indent="0" algn="ctr">
              <a:buNone/>
            </a:pPr>
            <a:r>
              <a:rPr lang="pl-PL" sz="2300" dirty="0"/>
              <a:t>W mieście rozwijała się Gminna Spółdzielnia Samopomoc Chłopska (często przejmując budynki zdewastowane jeszcze podczas wojny jak np. rzeźnię w 1955 r.). Opuszczone i zaniedbane niemieckie gospodarstwa rolne były jeszcze w latach pięćdziesiątych przejmowane przez polskich rolników. Na targowicy kwitł handel, w 1956 r. dniem targowym ustalono czwartek. Miasto cierpiało na brak lokali w których mogłaby rozwijać się działalność gospodarcza. Dlatego w kolejnych latach podejmowane były decyzje</a:t>
            </a:r>
          </a:p>
          <a:p>
            <a:pPr marL="109728" indent="0" algn="ctr">
              <a:buNone/>
            </a:pPr>
            <a:r>
              <a:rPr lang="pl-PL" sz="2300" dirty="0"/>
              <a:t>o przydzielaniu działek pod działalności gospodarcze.</a:t>
            </a:r>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32936" y="1974439"/>
            <a:ext cx="3816425" cy="3053138"/>
          </a:xfrm>
          <a:prstGeom prst="rect">
            <a:avLst/>
          </a:prstGeom>
        </p:spPr>
      </p:pic>
      <p:sp>
        <p:nvSpPr>
          <p:cNvPr id="6" name="pole tekstowe 5"/>
          <p:cNvSpPr txBox="1"/>
          <p:nvPr/>
        </p:nvSpPr>
        <p:spPr>
          <a:xfrm>
            <a:off x="5508104" y="5157192"/>
            <a:ext cx="3168351" cy="369332"/>
          </a:xfrm>
          <a:prstGeom prst="rect">
            <a:avLst/>
          </a:prstGeom>
          <a:noFill/>
        </p:spPr>
        <p:txBody>
          <a:bodyPr wrap="square" rtlCol="0">
            <a:spAutoFit/>
          </a:bodyPr>
          <a:lstStyle/>
          <a:p>
            <a:r>
              <a:rPr lang="pl-PL" dirty="0"/>
              <a:t>Stryków, plac Łukasińskiego</a:t>
            </a:r>
          </a:p>
        </p:txBody>
      </p:sp>
    </p:spTree>
    <p:extLst>
      <p:ext uri="{BB962C8B-B14F-4D97-AF65-F5344CB8AC3E}">
        <p14:creationId xmlns:p14="http://schemas.microsoft.com/office/powerpoint/2010/main" val="2202000515"/>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124744"/>
            <a:ext cx="8229600" cy="5449792"/>
          </a:xfrm>
        </p:spPr>
        <p:txBody>
          <a:bodyPr>
            <a:normAutofit fontScale="92500"/>
          </a:bodyPr>
          <a:lstStyle/>
          <a:p>
            <a:pPr algn="ctr"/>
            <a:r>
              <a:rPr lang="pl-PL" dirty="0"/>
              <a:t>W połowie lat sześćdziesiątych podjęto administracyjno-prawne działania zmierzające do aktywizacji gospodarczej małych miast w Polsce.</a:t>
            </a:r>
          </a:p>
          <a:p>
            <a:pPr marL="109728" indent="0" algn="ctr">
              <a:buNone/>
            </a:pPr>
            <a:r>
              <a:rPr lang="pl-PL" dirty="0"/>
              <a:t>W latach sześćdziesiątych i siedemdziesiątych doszło do wyraźnego ożywienia gospodarczego małych miast, rozpoczął się względnie silny rozwój funkcji obsługi lokalnej, zwłaszcza w zakresie handlu, a także zaopatrzenia i zbytu produkcji rolnej oraz technicznej obsługi rolnictwa. Wśród funkcji o charakterze ponadlokalnym na szerszą skalę pojawił się przemysł, powodując najbardziej wyraźnie zmiany </a:t>
            </a:r>
          </a:p>
          <a:p>
            <a:pPr marL="109728" indent="0" algn="ctr">
              <a:buNone/>
            </a:pPr>
            <a:r>
              <a:rPr lang="pl-PL" dirty="0"/>
              <a:t>w przestrzennym zagospodarowaniu oraz gospodarce małych miast.</a:t>
            </a:r>
          </a:p>
        </p:txBody>
      </p:sp>
    </p:spTree>
    <p:extLst>
      <p:ext uri="{BB962C8B-B14F-4D97-AF65-F5344CB8AC3E}">
        <p14:creationId xmlns:p14="http://schemas.microsoft.com/office/powerpoint/2010/main" val="18259928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427984" y="1124744"/>
            <a:ext cx="4330824" cy="5377784"/>
          </a:xfrm>
        </p:spPr>
        <p:txBody>
          <a:bodyPr>
            <a:normAutofit lnSpcReduction="10000"/>
          </a:bodyPr>
          <a:lstStyle/>
          <a:p>
            <a:pPr marL="109728" indent="0">
              <a:buNone/>
            </a:pPr>
            <a:r>
              <a:rPr lang="pl-PL" dirty="0"/>
              <a:t>  Ogółem w latach sześćdziesiątych </a:t>
            </a:r>
          </a:p>
          <a:p>
            <a:pPr marL="109728" indent="0">
              <a:buNone/>
            </a:pPr>
            <a:r>
              <a:rPr lang="pl-PL" dirty="0"/>
              <a:t>w Strykowie czynnych było ok. 12 zakładów przemysłowych i 17 rzemieślniczych. Miasto zamieszkiwała głównie ludność rolniczo-robotnicza. Mieszkańcy utrzymywali się z handlu produktami wiejskimi, które trafiały głównie </a:t>
            </a:r>
          </a:p>
          <a:p>
            <a:pPr marL="109728" indent="0">
              <a:buNone/>
            </a:pPr>
            <a:r>
              <a:rPr lang="pl-PL" dirty="0"/>
              <a:t>na rynek łódzki. </a:t>
            </a:r>
          </a:p>
        </p:txBody>
      </p:sp>
      <p:sp>
        <p:nvSpPr>
          <p:cNvPr id="4" name="AutoShape 2" descr="Galle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75" y="2204864"/>
            <a:ext cx="4320480" cy="3058318"/>
          </a:xfrm>
          <a:prstGeom prst="rect">
            <a:avLst/>
          </a:prstGeom>
        </p:spPr>
      </p:pic>
      <p:sp>
        <p:nvSpPr>
          <p:cNvPr id="6" name="pole tekstowe 5"/>
          <p:cNvSpPr txBox="1"/>
          <p:nvPr/>
        </p:nvSpPr>
        <p:spPr>
          <a:xfrm>
            <a:off x="652462" y="5373216"/>
            <a:ext cx="3823593" cy="369332"/>
          </a:xfrm>
          <a:prstGeom prst="rect">
            <a:avLst/>
          </a:prstGeom>
          <a:noFill/>
        </p:spPr>
        <p:txBody>
          <a:bodyPr wrap="square" rtlCol="0">
            <a:spAutoFit/>
          </a:bodyPr>
          <a:lstStyle/>
          <a:p>
            <a:r>
              <a:rPr lang="pl-PL" dirty="0"/>
              <a:t>Zdjęcie Strykowa z lotu ptaka</a:t>
            </a:r>
          </a:p>
        </p:txBody>
      </p:sp>
    </p:spTree>
    <p:extLst>
      <p:ext uri="{BB962C8B-B14F-4D97-AF65-F5344CB8AC3E}">
        <p14:creationId xmlns:p14="http://schemas.microsoft.com/office/powerpoint/2010/main" val="462403693"/>
      </p:ext>
    </p:extLst>
  </p:cSld>
  <p:clrMapOvr>
    <a:masterClrMapping/>
  </p:clrMapOvr>
  <p:transition spd="slow">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elkomiejski">
  <a:themeElements>
    <a:clrScheme name="Wielkomiejski">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Wielkomiejski">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ielkomiejski">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6404</TotalTime>
  <Words>944</Words>
  <Application>Microsoft Office PowerPoint</Application>
  <PresentationFormat>Pokaz na ekranie (4:3)</PresentationFormat>
  <Paragraphs>51</Paragraphs>
  <Slides>16</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16</vt:i4>
      </vt:variant>
    </vt:vector>
  </HeadingPairs>
  <TitlesOfParts>
    <vt:vector size="20" baseType="lpstr">
      <vt:lpstr>Georgia</vt:lpstr>
      <vt:lpstr>Trebuchet MS</vt:lpstr>
      <vt:lpstr>Wingdings 2</vt:lpstr>
      <vt:lpstr>Wielkomiejski</vt:lpstr>
      <vt:lpstr>Historia naszej dużej i małej Ojczyzny w albumach naszych pradziadków</vt:lpstr>
      <vt:lpstr>Gospodarka miasta Stryków w latach 1945-1989</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Źródła:</vt:lpstr>
      <vt:lpstr>Prezentacja programu PowerPoint</vt:lpstr>
    </vt:vector>
  </TitlesOfParts>
  <Company>Sil-art Rycho444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 naszej dużej i małej Ojczyzny w albumach naszych pradziadków</dc:title>
  <dc:creator>Kowalski Ryszard</dc:creator>
  <cp:lastModifiedBy>Adrian Tomes</cp:lastModifiedBy>
  <cp:revision>19</cp:revision>
  <dcterms:created xsi:type="dcterms:W3CDTF">2022-03-26T09:35:37Z</dcterms:created>
  <dcterms:modified xsi:type="dcterms:W3CDTF">2022-04-21T20:29:33Z</dcterms:modified>
</cp:coreProperties>
</file>