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52262-DA83-44C7-A87D-003DA26E44B9}" v="2095" dt="2022-03-19T12:37:58.617"/>
    <p1510:client id="{6F08376D-1685-5344-9FEF-7B04736DCC7E}" v="2329" dt="2022-03-26T12:08:07.123"/>
    <p1510:client id="{A683F8EB-3646-6F75-8157-C41F07B15C4F}" v="204" dt="2022-03-26T12:39:23.003"/>
    <p1510:client id="{B51141C2-33D5-5062-4E7F-B469EE9EEFD7}" v="1758" dt="2022-03-26T12:22:33.215"/>
    <p1510:client id="{CC10C770-AD96-0CC6-AFF8-F4624F6ACB3B}" v="823" dt="2022-03-20T11:08:2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6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8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otopolska.eu/zdjecia/m6300,Strykow.html?zakres=5&amp;zdjeciaOd=1939&amp;zdjeciaDo=1945&amp;f=614277-foto" TargetMode="External"/><Relationship Id="rId3" Type="http://schemas.openxmlformats.org/officeDocument/2006/relationships/hyperlink" Target="https://en.wikipedia.org/wiki/Stryk%C3%B3w" TargetMode="External"/><Relationship Id="rId7" Type="http://schemas.openxmlformats.org/officeDocument/2006/relationships/hyperlink" Target="https://pl.wikipedia.org/wiki/Dobra_(powiat_zgierski" TargetMode="External"/><Relationship Id="rId2" Type="http://schemas.openxmlformats.org/officeDocument/2006/relationships/hyperlink" Target="https://www.strykow.pl/729,histo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tryk%C3%B3w_(gmina_II_RP" TargetMode="External"/><Relationship Id="rId5" Type="http://schemas.openxmlformats.org/officeDocument/2006/relationships/hyperlink" Target="https://pl.wikipedia.org/wiki/Dobra_(gmina_w_wojew%C3%B3dztwie_%C5%82%C3%B3dzkim" TargetMode="External"/><Relationship Id="rId4" Type="http://schemas.openxmlformats.org/officeDocument/2006/relationships/hyperlink" Target="https://pl.wikipedia.org/wiki/Stryk%C3%B3w_(gmina" TargetMode="External"/><Relationship Id="rId9" Type="http://schemas.openxmlformats.org/officeDocument/2006/relationships/hyperlink" Target="https://fotopolska.eu/m6300,Strykow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E4204984-ED09-20D3-86EA-82E7F4F27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4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257" y="-195942"/>
            <a:ext cx="11832771" cy="161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000" b="1" i="1" dirty="0">
                <a:solidFill>
                  <a:srgbClr val="FFFFFF"/>
                </a:solidFill>
              </a:rPr>
              <a:t>„Moja mała Ojczyzna – Zakochaj się w Gminie Stryków”</a:t>
            </a:r>
            <a:r>
              <a:rPr lang="en-US" sz="4000" b="1" i="1" dirty="0">
                <a:solidFill>
                  <a:srgbClr val="FFFFFF"/>
                </a:solidFill>
              </a:rPr>
              <a:t> </a:t>
            </a:r>
            <a:br>
              <a:rPr lang="pl-PL" sz="4000" b="1" i="1" dirty="0">
                <a:solidFill>
                  <a:srgbClr val="FFFFFF"/>
                </a:solidFill>
              </a:rPr>
            </a:br>
            <a:r>
              <a:rPr lang="en-US" sz="4000" b="1" i="1" dirty="0">
                <a:solidFill>
                  <a:srgbClr val="FFFFFF"/>
                </a:solidFill>
              </a:rPr>
              <a:t> </a:t>
            </a:r>
            <a:r>
              <a:rPr lang="pl-PL" sz="3100" i="1" dirty="0">
                <a:solidFill>
                  <a:srgbClr val="FFFFFF"/>
                </a:solidFill>
              </a:rPr>
              <a:t>Historia naszej dużej i małej Ojczyzny w albumach naszych pradziadków.</a:t>
            </a:r>
            <a:endParaRPr lang="en-US" sz="3100" i="1" dirty="0">
              <a:solidFill>
                <a:srgbClr val="FFFF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C1A4544-8478-8504-D9F4-F8B8CD052650}"/>
              </a:ext>
            </a:extLst>
          </p:cNvPr>
          <p:cNvSpPr txBox="1"/>
          <p:nvPr/>
        </p:nvSpPr>
        <p:spPr>
          <a:xfrm>
            <a:off x="-33455" y="6411685"/>
            <a:ext cx="33936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b="1" i="1" dirty="0">
                <a:latin typeface="Fairwater Script"/>
              </a:rPr>
              <a:t>Dominik Karolewski</a:t>
            </a:r>
            <a:br>
              <a:rPr lang="pl-PL" b="1" i="1" dirty="0">
                <a:latin typeface="Fairwater Script"/>
                <a:cs typeface="Calibri"/>
              </a:rPr>
            </a:br>
            <a:endParaRPr lang="pl-PL" dirty="0">
              <a:cs typeface="Calibri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F2480-4041-80FF-1EE5-C63102E6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cs typeface="Calibri Light"/>
              </a:rPr>
              <a:t>Źródła...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8A59184-4154-F827-B2D8-E6AFBB3884DC}"/>
              </a:ext>
            </a:extLst>
          </p:cNvPr>
          <p:cNvSpPr txBox="1"/>
          <p:nvPr/>
        </p:nvSpPr>
        <p:spPr>
          <a:xfrm>
            <a:off x="5386137" y="934453"/>
            <a:ext cx="582127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cs typeface="Calibri"/>
              </a:rPr>
              <a:t>Moim głównym źródłem była strona gminy, oraz </a:t>
            </a:r>
            <a:r>
              <a:rPr lang="pl-PL" err="1">
                <a:cs typeface="Calibri"/>
              </a:rPr>
              <a:t>wikipedia</a:t>
            </a:r>
            <a:r>
              <a:rPr lang="pl-PL">
                <a:cs typeface="Calibri"/>
              </a:rPr>
              <a:t>.</a:t>
            </a:r>
            <a:br>
              <a:rPr lang="pl-PL">
                <a:cs typeface="Calibri"/>
              </a:rPr>
            </a:br>
            <a:br>
              <a:rPr lang="pl-PL">
                <a:cs typeface="Calibri"/>
              </a:rPr>
            </a:br>
            <a:r>
              <a:rPr lang="pl-PL" b="1">
                <a:cs typeface="Calibri"/>
              </a:rPr>
              <a:t>Źródła </a:t>
            </a:r>
            <a:r>
              <a:rPr lang="pl-PL">
                <a:cs typeface="Calibri"/>
              </a:rPr>
              <a:t>- </a:t>
            </a:r>
            <a:br>
              <a:rPr lang="pl-PL">
                <a:cs typeface="Calibri"/>
              </a:rPr>
            </a:br>
            <a:r>
              <a:rPr lang="pl-PL">
                <a:ea typeface="+mn-lt"/>
                <a:cs typeface="+mn-lt"/>
                <a:hlinkClick r:id="rId2"/>
              </a:rPr>
              <a:t>https://www.strykow.pl/729,historia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  <a:hlinkClick r:id="rId3"/>
              </a:rPr>
              <a:t>https://en.wikipedia.org/wiki/Stryk%C3%B3w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  <a:hlinkClick r:id="rId4"/>
              </a:rPr>
              <a:t>https://pl.wikipedia.org/wiki/Stryk%C3%B3w_(gmina</a:t>
            </a:r>
            <a:r>
              <a:rPr lang="pl-PL">
                <a:ea typeface="+mn-lt"/>
                <a:cs typeface="+mn-lt"/>
              </a:rPr>
              <a:t>)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  <a:hlinkClick r:id="rId5"/>
              </a:rPr>
              <a:t>https://pl.wikipedia.org/wiki/Dobra_(gmina_w_wojew%C3%B3dztwie_%C5%82%C3%B3dzkim</a:t>
            </a:r>
            <a:r>
              <a:rPr lang="pl-PL">
                <a:ea typeface="+mn-lt"/>
                <a:cs typeface="+mn-lt"/>
              </a:rPr>
              <a:t>)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  <a:hlinkClick r:id="rId6"/>
              </a:rPr>
              <a:t>https://pl.wikipedia.org/wiki/Stryk%C3%B3w_(gmina_II_RP</a:t>
            </a:r>
            <a:r>
              <a:rPr lang="pl-PL">
                <a:ea typeface="+mn-lt"/>
                <a:cs typeface="+mn-lt"/>
              </a:rPr>
              <a:t>)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  <a:hlinkClick r:id="rId7"/>
              </a:rPr>
              <a:t>https://pl.wikipedia.org/wiki/Dobra_(powiat_zgierski</a:t>
            </a:r>
            <a:r>
              <a:rPr lang="pl-PL">
                <a:ea typeface="+mn-lt"/>
                <a:cs typeface="+mn-lt"/>
              </a:rPr>
              <a:t>)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  <a:hlinkClick r:id="rId8"/>
              </a:rPr>
              <a:t>https://fotopolska.eu/zdjecia/m6300,Strykow.html?zakres=5&amp;zdjeciaOd=1939&amp;zdjeciaDo=1945&amp;f=614277-foto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  <a:hlinkClick r:id="rId9"/>
              </a:rPr>
              <a:t>https://fotopolska.eu/m6300,Strykow.html</a:t>
            </a:r>
            <a:br>
              <a:rPr lang="pl-PL">
                <a:ea typeface="+mn-lt"/>
                <a:cs typeface="+mn-lt"/>
              </a:rPr>
            </a:br>
            <a:endParaRPr lang="pl-PL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6005E06-188E-C652-E7DF-8F411F42CCC4}"/>
              </a:ext>
            </a:extLst>
          </p:cNvPr>
          <p:cNvSpPr txBox="1"/>
          <p:nvPr/>
        </p:nvSpPr>
        <p:spPr>
          <a:xfrm>
            <a:off x="7093117" y="583982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Jeszcze raz dziękuje za dotrwanie do końca.</a:t>
            </a:r>
          </a:p>
        </p:txBody>
      </p:sp>
    </p:spTree>
    <p:extLst>
      <p:ext uri="{BB962C8B-B14F-4D97-AF65-F5344CB8AC3E}">
        <p14:creationId xmlns:p14="http://schemas.microsoft.com/office/powerpoint/2010/main" val="27690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D5C22F-DBBE-6BFB-7FCC-FCBD898E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>
                <a:cs typeface="Calibri Light"/>
              </a:rPr>
              <a:t>Wojna...</a:t>
            </a:r>
            <a:br>
              <a:rPr lang="pl-PL" b="1" i="1" dirty="0">
                <a:cs typeface="Calibri Light"/>
              </a:rPr>
            </a:br>
            <a:r>
              <a:rPr lang="pl-PL" b="1" i="1" dirty="0">
                <a:cs typeface="Calibri Light"/>
              </a:rPr>
              <a:t>Stryków w roku 1939</a:t>
            </a:r>
          </a:p>
        </p:txBody>
      </p:sp>
      <p:pic>
        <p:nvPicPr>
          <p:cNvPr id="4" name="Obraz 4" descr="Obraz zawierający ciężarówka, zewnętrzne, biały, transport&#10;&#10;Opis wygenerowany automatycznie">
            <a:extLst>
              <a:ext uri="{FF2B5EF4-FFF2-40B4-BE49-F238E27FC236}">
                <a16:creationId xmlns:a16="http://schemas.microsoft.com/office/drawing/2014/main" id="{16D6DA88-BE17-1566-80A8-ED0C82C6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14" y="4549"/>
            <a:ext cx="5653157" cy="388221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96734FB-5AFB-3C9C-23C7-53E2DF618B6F}"/>
              </a:ext>
            </a:extLst>
          </p:cNvPr>
          <p:cNvSpPr txBox="1"/>
          <p:nvPr/>
        </p:nvSpPr>
        <p:spPr>
          <a:xfrm>
            <a:off x="3717" y="2113156"/>
            <a:ext cx="5605346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- Stryków jak i cały obszar wokół niego został „zajęty", przez III Rzeszę.</a:t>
            </a:r>
            <a:br>
              <a:rPr lang="pl-PL" dirty="0"/>
            </a:br>
            <a:br>
              <a:rPr lang="pl-PL" dirty="0"/>
            </a:br>
            <a:r>
              <a:rPr lang="pl-PL" dirty="0">
                <a:cs typeface="Calibri"/>
              </a:rPr>
              <a:t>- Wioskę w </a:t>
            </a:r>
            <a:r>
              <a:rPr lang="pl-PL" i="1" dirty="0">
                <a:cs typeface="Calibri"/>
              </a:rPr>
              <a:t>około 45% </a:t>
            </a:r>
            <a:r>
              <a:rPr lang="pl-PL" dirty="0">
                <a:cs typeface="Calibri"/>
              </a:rPr>
              <a:t>zamieszkiwali Żydzi.</a:t>
            </a:r>
            <a:br>
              <a:rPr lang="pl-PL" dirty="0">
                <a:cs typeface="Calibri"/>
              </a:rPr>
            </a:b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 Stryków po II wojnie światowej stracił ok. 50% swojej populacji, z czego ok. 40% zostało wymordowanych przez hitlerowców. W większości byli to Żydzi, ale również Niemcy, którzy zamieszkiwali tereny Strykowa 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i postanowili z niego uciekać przed Sowietami.</a:t>
            </a:r>
            <a:br>
              <a:rPr lang="pl-PL" dirty="0">
                <a:cs typeface="Calibri"/>
              </a:rPr>
            </a:b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 Wieś posiadała własne Getto.</a:t>
            </a:r>
            <a:br>
              <a:rPr lang="pl-PL" dirty="0">
                <a:cs typeface="Calibri"/>
              </a:rPr>
            </a:br>
            <a:endParaRPr lang="pl-PL" dirty="0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62F56C4-A48C-AF51-37F5-8B46E70AA454}"/>
              </a:ext>
            </a:extLst>
          </p:cNvPr>
          <p:cNvSpPr txBox="1"/>
          <p:nvPr/>
        </p:nvSpPr>
        <p:spPr>
          <a:xfrm>
            <a:off x="7618143" y="3886768"/>
            <a:ext cx="45738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cs typeface="Calibri"/>
              </a:rPr>
              <a:t>Hitlerowcy rozładowujący swoją artylerię w Strykowie (1939).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9C7EB37-888C-1D47-9256-6F148E84E52C}"/>
              </a:ext>
            </a:extLst>
          </p:cNvPr>
          <p:cNvSpPr txBox="1"/>
          <p:nvPr/>
        </p:nvSpPr>
        <p:spPr>
          <a:xfrm>
            <a:off x="5265839" y="4490048"/>
            <a:ext cx="2552949" cy="20313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cs typeface="Calibri"/>
              </a:rPr>
              <a:t>Bitwa nad </a:t>
            </a:r>
            <a:r>
              <a:rPr lang="pl-PL" b="1" i="1" dirty="0">
                <a:cs typeface="Calibri"/>
              </a:rPr>
              <a:t>Bzurą</a:t>
            </a:r>
            <a:br>
              <a:rPr lang="pl-PL" b="1" i="1" dirty="0">
                <a:cs typeface="Calibri"/>
              </a:rPr>
            </a:br>
            <a:br>
              <a:rPr lang="pl-PL" b="1" i="1" dirty="0">
                <a:cs typeface="Calibri"/>
              </a:rPr>
            </a:br>
            <a:r>
              <a:rPr lang="pl-PL" dirty="0">
                <a:cs typeface="Calibri"/>
              </a:rPr>
              <a:t>- Bitwa miała trzy fazy. 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 Obrona trwała od 9. do 18. września. Była to największa bitwa wojny obronnej w 1939</a:t>
            </a:r>
            <a:r>
              <a:rPr lang="pl-PL" b="1" i="1" dirty="0">
                <a:cs typeface="Calibri"/>
              </a:rPr>
              <a:t> </a:t>
            </a:r>
            <a:r>
              <a:rPr lang="pl-PL" dirty="0">
                <a:cs typeface="Calibri"/>
              </a:rPr>
              <a:t>roku.</a:t>
            </a:r>
          </a:p>
        </p:txBody>
      </p:sp>
      <p:pic>
        <p:nvPicPr>
          <p:cNvPr id="8" name="Obraz 8" descr="Obraz zawierający zewnętrzne, trawa, pole, bydło&#10;&#10;Opis wygenerowany automatycznie">
            <a:extLst>
              <a:ext uri="{FF2B5EF4-FFF2-40B4-BE49-F238E27FC236}">
                <a16:creationId xmlns:a16="http://schemas.microsoft.com/office/drawing/2014/main" id="{F4170E2F-BBFC-B226-0509-AD08D7DF6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274" y="4776003"/>
            <a:ext cx="4289254" cy="173484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33BEF77-8DD9-34BB-E7A9-A50634E9651E}"/>
              </a:ext>
            </a:extLst>
          </p:cNvPr>
          <p:cNvSpPr txBox="1"/>
          <p:nvPr/>
        </p:nvSpPr>
        <p:spPr>
          <a:xfrm>
            <a:off x="8361324" y="6521373"/>
            <a:ext cx="494556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cs typeface="Calibri"/>
              </a:rPr>
              <a:t>Zdjęcie </a:t>
            </a:r>
            <a:r>
              <a:rPr lang="pl-PL" sz="1200" dirty="0">
                <a:ea typeface="+mn-lt"/>
                <a:cs typeface="+mn-lt"/>
              </a:rPr>
              <a:t>upamiętniające bitwę</a:t>
            </a:r>
            <a:r>
              <a:rPr lang="pl-PL" sz="1200" dirty="0">
                <a:cs typeface="Calibri"/>
              </a:rPr>
              <a:t> obronną nad Bzurą  (1939).</a:t>
            </a:r>
          </a:p>
        </p:txBody>
      </p:sp>
    </p:spTree>
    <p:extLst>
      <p:ext uri="{BB962C8B-B14F-4D97-AF65-F5344CB8AC3E}">
        <p14:creationId xmlns:p14="http://schemas.microsoft.com/office/powerpoint/2010/main" val="26315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D2D486-E683-7F0D-60EE-7862C9FA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000" b="1" i="1" dirty="0" err="1"/>
              <a:t>Wieś</a:t>
            </a:r>
            <a:r>
              <a:rPr lang="en-US" sz="3000" b="1" i="1" dirty="0"/>
              <a:t> w </a:t>
            </a:r>
            <a:r>
              <a:rPr lang="en-US" sz="3000" b="1" i="1" dirty="0" err="1"/>
              <a:t>gminie</a:t>
            </a:r>
            <a:r>
              <a:rPr lang="en-US" sz="3000" b="1" i="1" dirty="0"/>
              <a:t> </a:t>
            </a:r>
            <a:r>
              <a:rPr lang="pl-PL" sz="3000" b="1" i="1" dirty="0"/>
              <a:t>S</a:t>
            </a:r>
            <a:r>
              <a:rPr lang="en-US" sz="3000" b="1" i="1" dirty="0" err="1"/>
              <a:t>tryków</a:t>
            </a:r>
            <a:r>
              <a:rPr lang="pl-PL" sz="3000" b="1" i="1" dirty="0"/>
              <a:t> </a:t>
            </a:r>
            <a:br>
              <a:rPr lang="pl-PL" sz="3000" b="1" i="1" dirty="0"/>
            </a:br>
            <a:r>
              <a:rPr lang="en-US" sz="3000" b="1" i="1" dirty="0" err="1"/>
              <a:t>podczas</a:t>
            </a:r>
            <a:r>
              <a:rPr lang="en-US" sz="3000" b="1" i="1" dirty="0"/>
              <a:t> II </a:t>
            </a:r>
            <a:r>
              <a:rPr lang="en-US" sz="3000" b="1" i="1" dirty="0" err="1"/>
              <a:t>Wojny</a:t>
            </a:r>
            <a:r>
              <a:rPr lang="en-US" sz="3000" b="1" i="1" dirty="0"/>
              <a:t> </a:t>
            </a:r>
            <a:r>
              <a:rPr lang="pl-PL" sz="3000" b="1" i="1" dirty="0" err="1"/>
              <a:t>Ś</a:t>
            </a:r>
            <a:r>
              <a:rPr lang="en-US" sz="3000" b="1" i="1" dirty="0" err="1"/>
              <a:t>wiatowej</a:t>
            </a:r>
            <a:br>
              <a:rPr lang="en-US" sz="3000" b="1" i="1" dirty="0"/>
            </a:br>
            <a:br>
              <a:rPr lang="en-US" sz="3000" b="1" i="1" dirty="0"/>
            </a:br>
            <a:r>
              <a:rPr lang="en-US" sz="3000" b="1" i="1" dirty="0"/>
              <a:t>Dobra</a:t>
            </a:r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373D93-C412-60F0-609F-4854B2C5872D}"/>
              </a:ext>
            </a:extLst>
          </p:cNvPr>
          <p:cNvSpPr txBox="1"/>
          <p:nvPr/>
        </p:nvSpPr>
        <p:spPr>
          <a:xfrm>
            <a:off x="293914" y="2872899"/>
            <a:ext cx="4589755" cy="37020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/>
              <a:t>Wojna</a:t>
            </a:r>
            <a:r>
              <a:rPr lang="en-US" sz="2000" b="1" dirty="0"/>
              <a:t> w </a:t>
            </a:r>
            <a:r>
              <a:rPr lang="en-US" sz="2000" b="1" dirty="0" err="1"/>
              <a:t>Dobrej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Podczas</a:t>
            </a:r>
            <a:r>
              <a:rPr lang="en-US" sz="2000" dirty="0"/>
              <a:t> </a:t>
            </a:r>
            <a:r>
              <a:rPr lang="en-US" sz="2000" dirty="0" err="1"/>
              <a:t>wojny</a:t>
            </a:r>
            <a:r>
              <a:rPr lang="pl-PL" sz="2000" dirty="0"/>
              <a:t>,</a:t>
            </a:r>
            <a:r>
              <a:rPr lang="en-US" sz="2000" dirty="0"/>
              <a:t> w </a:t>
            </a:r>
            <a:r>
              <a:rPr lang="en-US" sz="2000" dirty="0" err="1"/>
              <a:t>Dobrej</a:t>
            </a:r>
            <a:r>
              <a:rPr lang="en-US" sz="2000" dirty="0"/>
              <a:t> </a:t>
            </a:r>
            <a:r>
              <a:rPr lang="en-US" sz="2000" dirty="0" err="1"/>
              <a:t>Niemcy</a:t>
            </a:r>
            <a:r>
              <a:rPr lang="en-US" sz="2000" dirty="0"/>
              <a:t> </a:t>
            </a:r>
            <a:r>
              <a:rPr lang="en-US" sz="2000" dirty="0" err="1"/>
              <a:t>okupowali</a:t>
            </a:r>
            <a:r>
              <a:rPr lang="en-US" sz="2000" dirty="0"/>
              <a:t> </a:t>
            </a:r>
            <a:r>
              <a:rPr lang="en-US" sz="2000" dirty="0" err="1"/>
              <a:t>kościół</a:t>
            </a:r>
            <a:r>
              <a:rPr lang="en-US" sz="2000" dirty="0"/>
              <a:t> </a:t>
            </a:r>
            <a:r>
              <a:rPr lang="pl-PL" sz="2000" dirty="0"/>
              <a:t>k</a:t>
            </a:r>
            <a:r>
              <a:rPr lang="en-US" sz="2000" dirty="0" err="1"/>
              <a:t>atolicki</a:t>
            </a:r>
            <a:r>
              <a:rPr lang="pl-PL" sz="2000" dirty="0"/>
              <a:t> i </a:t>
            </a:r>
            <a:r>
              <a:rPr lang="en-US" sz="2000" dirty="0" err="1"/>
              <a:t>zrobili</a:t>
            </a:r>
            <a:r>
              <a:rPr lang="en-US" sz="2000" dirty="0"/>
              <a:t> </a:t>
            </a:r>
            <a:br>
              <a:rPr lang="pl-PL" sz="2000" dirty="0"/>
            </a:br>
            <a:r>
              <a:rPr lang="en-US" sz="2000" dirty="0"/>
              <a:t>z </a:t>
            </a:r>
            <a:r>
              <a:rPr lang="en-US" sz="2000" dirty="0" err="1"/>
              <a:t>niego</a:t>
            </a:r>
            <a:r>
              <a:rPr lang="en-US" sz="2000" dirty="0"/>
              <a:t> </a:t>
            </a:r>
            <a:r>
              <a:rPr lang="en-US" sz="2000" dirty="0" err="1"/>
              <a:t>skład</a:t>
            </a:r>
            <a:r>
              <a:rPr lang="en-US" sz="2000" dirty="0"/>
              <a:t> </a:t>
            </a:r>
            <a:r>
              <a:rPr lang="en-US" sz="2000" dirty="0" err="1"/>
              <a:t>broni</a:t>
            </a:r>
            <a:r>
              <a:rPr lang="pl-PL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Obraz</a:t>
            </a:r>
            <a:r>
              <a:rPr lang="en-US" sz="2000" dirty="0"/>
              <a:t> z o</a:t>
            </a:r>
            <a:r>
              <a:rPr lang="pl-PL" sz="2000" dirty="0"/>
              <a:t>ł</a:t>
            </a:r>
            <a:r>
              <a:rPr lang="en-US" sz="2000" dirty="0" err="1"/>
              <a:t>tarza</a:t>
            </a:r>
            <a:r>
              <a:rPr lang="en-US" sz="2000" dirty="0"/>
              <a:t> </a:t>
            </a:r>
            <a:r>
              <a:rPr lang="en-US" sz="2000" dirty="0" err="1"/>
              <a:t>gł</a:t>
            </a:r>
            <a:r>
              <a:rPr lang="pl-PL" sz="2000" dirty="0"/>
              <a:t>ó</a:t>
            </a:r>
            <a:r>
              <a:rPr lang="en-US" sz="2000" dirty="0" err="1"/>
              <a:t>wnego</a:t>
            </a:r>
            <a:r>
              <a:rPr lang="pl-PL" sz="2000" dirty="0"/>
              <a:t> </a:t>
            </a:r>
            <a:r>
              <a:rPr lang="en-US" sz="2000" dirty="0" err="1"/>
              <a:t>został</a:t>
            </a:r>
            <a:r>
              <a:rPr lang="en-US" sz="2000" dirty="0"/>
              <a:t> </a:t>
            </a:r>
            <a:r>
              <a:rPr lang="en-US" sz="2000" dirty="0" err="1"/>
              <a:t>wywieziony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Niemcy</a:t>
            </a:r>
            <a:r>
              <a:rPr lang="en-US" sz="2000" dirty="0"/>
              <a:t> </a:t>
            </a:r>
            <a:r>
              <a:rPr lang="en-US" sz="2000" dirty="0" err="1"/>
              <a:t>zniszczyli</a:t>
            </a:r>
            <a:r>
              <a:rPr lang="en-US" sz="2000" dirty="0"/>
              <a:t> </a:t>
            </a:r>
            <a:r>
              <a:rPr lang="en-US" sz="2000" dirty="0" err="1"/>
              <a:t>pomnik</a:t>
            </a:r>
            <a:r>
              <a:rPr lang="en-US" sz="2000" dirty="0"/>
              <a:t> </a:t>
            </a:r>
            <a:r>
              <a:rPr lang="en-US" sz="2000" dirty="0" err="1"/>
              <a:t>upamiętnający</a:t>
            </a:r>
            <a:r>
              <a:rPr lang="en-US" sz="2000" dirty="0"/>
              <a:t> </a:t>
            </a:r>
            <a:r>
              <a:rPr lang="en-US" sz="2000" dirty="0" err="1"/>
              <a:t>wojn</a:t>
            </a:r>
            <a:r>
              <a:rPr lang="pl-PL" sz="2000" dirty="0"/>
              <a:t>ę</a:t>
            </a:r>
            <a:r>
              <a:rPr lang="en-US" sz="2000" dirty="0"/>
              <a:t> z 1863</a:t>
            </a:r>
            <a:r>
              <a:rPr lang="pl-PL" sz="2000" dirty="0"/>
              <a:t> </a:t>
            </a:r>
            <a:r>
              <a:rPr lang="en-US" sz="2000" dirty="0"/>
              <a:t>r</a:t>
            </a:r>
            <a:r>
              <a:rPr lang="pl-PL" sz="2000" dirty="0"/>
              <a:t>oku</a:t>
            </a:r>
            <a:r>
              <a:rPr lang="en-US" sz="2000" dirty="0"/>
              <a:t>, ale </a:t>
            </a:r>
            <a:r>
              <a:rPr lang="pl-PL" sz="2000" dirty="0"/>
              <a:t>znajdujące się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nim</a:t>
            </a:r>
            <a:r>
              <a:rPr lang="en-US" sz="2000" dirty="0"/>
              <a:t> </a:t>
            </a:r>
            <a:r>
              <a:rPr lang="en-US" sz="2000" dirty="0" err="1"/>
              <a:t>godło</a:t>
            </a:r>
            <a:r>
              <a:rPr lang="en-US" sz="2000" dirty="0"/>
              <a:t> </a:t>
            </a:r>
            <a:r>
              <a:rPr lang="en-US" sz="2000" dirty="0" err="1"/>
              <a:t>zostało</a:t>
            </a:r>
            <a:r>
              <a:rPr lang="en-US" sz="2000" dirty="0"/>
              <a:t> </a:t>
            </a:r>
            <a:r>
              <a:rPr lang="pl-PL" sz="2000" dirty="0"/>
              <a:t>ukryte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przetrwało</a:t>
            </a:r>
            <a:r>
              <a:rPr lang="en-US" sz="2000" dirty="0"/>
              <a:t> </a:t>
            </a:r>
            <a:r>
              <a:rPr lang="en-US" sz="2000" dirty="0" err="1"/>
              <a:t>wojn</a:t>
            </a:r>
            <a:r>
              <a:rPr lang="pl-PL" sz="2000" dirty="0"/>
              <a:t>ę.</a:t>
            </a:r>
            <a:r>
              <a:rPr lang="en-US" sz="2000" dirty="0"/>
              <a:t> </a:t>
            </a:r>
            <a:r>
              <a:rPr lang="pl-PL" sz="2000" dirty="0"/>
              <a:t>P</a:t>
            </a:r>
            <a:r>
              <a:rPr lang="en-US" sz="2000" dirty="0" err="1"/>
              <a:t>omnik</a:t>
            </a:r>
            <a:r>
              <a:rPr lang="pl-PL" sz="2000" dirty="0"/>
              <a:t> później</a:t>
            </a:r>
            <a:r>
              <a:rPr lang="en-US" sz="2000" dirty="0"/>
              <a:t> </a:t>
            </a:r>
            <a:r>
              <a:rPr lang="en-US" sz="2000" dirty="0" err="1"/>
              <a:t>odbudowano</a:t>
            </a:r>
            <a:r>
              <a:rPr lang="pl-PL" sz="2000" dirty="0"/>
              <a:t>,</a:t>
            </a:r>
            <a:r>
              <a:rPr lang="en-US" sz="2000" dirty="0"/>
              <a:t> a </a:t>
            </a:r>
            <a:r>
              <a:rPr lang="en-US" sz="2000" dirty="0" err="1"/>
              <a:t>godło</a:t>
            </a:r>
            <a:r>
              <a:rPr lang="en-US" sz="2000" dirty="0"/>
              <a:t> </a:t>
            </a:r>
            <a:r>
              <a:rPr lang="en-US" sz="2000" dirty="0" err="1"/>
              <a:t>wróciło</a:t>
            </a:r>
            <a:r>
              <a:rPr lang="pl-PL" sz="2000" dirty="0"/>
              <a:t> na swoje miejsce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5" name="Obraz 5" descr="Obraz zawierający drzewo, zewnętrzne, ołtarz, ogród&#10;&#10;Opis wygenerowany automatycznie">
            <a:extLst>
              <a:ext uri="{FF2B5EF4-FFF2-40B4-BE49-F238E27FC236}">
                <a16:creationId xmlns:a16="http://schemas.microsoft.com/office/drawing/2014/main" id="{92D4AF3D-9AC0-4F42-EA22-DA0C41CC1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6" r="208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92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C253E-8EB1-6D95-87DC-90FAD7E9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250371"/>
            <a:ext cx="4599845" cy="1943731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i="1" dirty="0" err="1"/>
              <a:t>Pomocna</a:t>
            </a:r>
            <a:r>
              <a:rPr lang="en-US" sz="3200" b="1" i="1" dirty="0"/>
              <a:t> </a:t>
            </a:r>
            <a:r>
              <a:rPr lang="en-US" sz="3200" b="1" i="1" dirty="0" err="1"/>
              <a:t>dłoń</a:t>
            </a:r>
            <a:r>
              <a:rPr lang="en-US" sz="3200" b="1" i="1" dirty="0"/>
              <a:t> </a:t>
            </a:r>
            <a:r>
              <a:rPr lang="en-US" sz="3200" b="1" i="1" dirty="0" err="1"/>
              <a:t>dla</a:t>
            </a:r>
            <a:r>
              <a:rPr lang="en-US" sz="3200" b="1" i="1" dirty="0"/>
              <a:t> </a:t>
            </a:r>
            <a:r>
              <a:rPr lang="en-US" sz="3200" b="1" i="1" dirty="0" err="1"/>
              <a:t>Żydów</a:t>
            </a:r>
            <a:r>
              <a:rPr lang="en-US" sz="3200" b="1" i="1" dirty="0"/>
              <a:t> </a:t>
            </a:r>
            <a:r>
              <a:rPr lang="en-US" sz="3200" b="1" i="1" dirty="0" err="1"/>
              <a:t>zamieszkujących</a:t>
            </a:r>
            <a:r>
              <a:rPr lang="en-US" sz="3200" b="1" i="1" dirty="0"/>
              <a:t> </a:t>
            </a:r>
            <a:r>
              <a:rPr lang="en-US" sz="3200" b="1" i="1" dirty="0" err="1"/>
              <a:t>tereny</a:t>
            </a:r>
            <a:r>
              <a:rPr lang="en-US" sz="3200" b="1" i="1" dirty="0"/>
              <a:t> </a:t>
            </a:r>
            <a:r>
              <a:rPr lang="en-US" sz="3200" b="1" i="1" dirty="0" err="1"/>
              <a:t>Styrkowa</a:t>
            </a:r>
            <a:endParaRPr lang="en-US" sz="3200" b="1" i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F797175-F45D-D7F4-4678-B4139130A687}"/>
              </a:ext>
            </a:extLst>
          </p:cNvPr>
          <p:cNvSpPr txBox="1"/>
          <p:nvPr/>
        </p:nvSpPr>
        <p:spPr>
          <a:xfrm>
            <a:off x="326572" y="2194101"/>
            <a:ext cx="4321628" cy="42502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800" dirty="0" err="1"/>
              <a:t>Polacy</a:t>
            </a:r>
            <a:r>
              <a:rPr lang="en-US" sz="2800" dirty="0"/>
              <a:t> </a:t>
            </a:r>
            <a:r>
              <a:rPr lang="en-US" sz="2800" dirty="0" err="1"/>
              <a:t>pomagali</a:t>
            </a:r>
            <a:r>
              <a:rPr lang="en-US" sz="2800" dirty="0"/>
              <a:t> </a:t>
            </a:r>
            <a:r>
              <a:rPr lang="en-US" sz="2800" dirty="0" err="1"/>
              <a:t>Żyd</a:t>
            </a:r>
            <a:r>
              <a:rPr lang="pl-PL" sz="2800" dirty="0"/>
              <a:t>om </a:t>
            </a:r>
            <a:br>
              <a:rPr lang="pl-PL" sz="2800" dirty="0"/>
            </a:br>
            <a:r>
              <a:rPr lang="pl-PL" sz="2800" dirty="0"/>
              <a:t>w ucieczce </a:t>
            </a:r>
            <a:r>
              <a:rPr lang="en-US" sz="2800" dirty="0"/>
              <a:t>z </a:t>
            </a:r>
            <a:r>
              <a:rPr lang="en-US" sz="2800" dirty="0" err="1"/>
              <a:t>getta</a:t>
            </a:r>
            <a:r>
              <a:rPr lang="pl-PL" sz="2800" dirty="0"/>
              <a:t>.</a:t>
            </a:r>
            <a:r>
              <a:rPr lang="en-US" sz="2800" dirty="0"/>
              <a:t> </a:t>
            </a:r>
            <a:r>
              <a:rPr lang="pl-PL" sz="2800" dirty="0"/>
              <a:t>Wywozili ich również w ukryciu</a:t>
            </a:r>
            <a:r>
              <a:rPr lang="en-US" sz="2800" dirty="0"/>
              <a:t>, </a:t>
            </a:r>
            <a:r>
              <a:rPr lang="en-US" sz="2800" dirty="0" err="1"/>
              <a:t>tak</a:t>
            </a:r>
            <a:r>
              <a:rPr lang="en-US" sz="2800" dirty="0"/>
              <a:t> jak </a:t>
            </a:r>
            <a:r>
              <a:rPr lang="en-US" sz="2800" dirty="0" err="1"/>
              <a:t>widać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zdjęciu</a:t>
            </a:r>
            <a:r>
              <a:rPr lang="pl-PL" sz="2800" dirty="0"/>
              <a:t> -</a:t>
            </a:r>
            <a:r>
              <a:rPr lang="en-US" sz="2800" dirty="0"/>
              <a:t> </a:t>
            </a:r>
            <a:r>
              <a:rPr lang="en-US" sz="2800" dirty="0" err="1"/>
              <a:t>połowa</a:t>
            </a:r>
            <a:r>
              <a:rPr lang="en-US" sz="2800" dirty="0"/>
              <a:t> </a:t>
            </a:r>
            <a:r>
              <a:rPr lang="en-US" sz="2800" dirty="0" err="1"/>
              <a:t>wozów</a:t>
            </a:r>
            <a:r>
              <a:rPr lang="en-US" sz="2800" dirty="0"/>
              <a:t> </a:t>
            </a:r>
            <a:r>
              <a:rPr lang="en-US" sz="2800" dirty="0" err="1"/>
              <a:t>miała</a:t>
            </a:r>
            <a:r>
              <a:rPr lang="en-US" sz="2800" dirty="0"/>
              <a:t> </a:t>
            </a:r>
            <a:r>
              <a:rPr lang="en-US" sz="2800" dirty="0" err="1"/>
              <a:t>ukrytych</a:t>
            </a:r>
            <a:r>
              <a:rPr lang="en-US" sz="2800" dirty="0"/>
              <a:t> </a:t>
            </a:r>
            <a:r>
              <a:rPr lang="en-US" sz="2800" dirty="0" err="1"/>
              <a:t>Żydów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 err="1"/>
              <a:t>Niektórzy</a:t>
            </a:r>
            <a:r>
              <a:rPr lang="en-US" sz="2800" dirty="0"/>
              <a:t> </a:t>
            </a:r>
            <a:r>
              <a:rPr lang="en-US" sz="2800" dirty="0" err="1"/>
              <a:t>płacili</a:t>
            </a:r>
            <a:r>
              <a:rPr lang="en-US" sz="2800" dirty="0"/>
              <a:t> </a:t>
            </a:r>
            <a:r>
              <a:rPr lang="en-US" sz="2800" dirty="0" err="1"/>
              <a:t>własnym</a:t>
            </a:r>
            <a:r>
              <a:rPr lang="en-US" sz="2800" dirty="0"/>
              <a:t>  </a:t>
            </a:r>
            <a:r>
              <a:rPr lang="en-US" sz="2800" dirty="0" err="1"/>
              <a:t>życiem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pom</a:t>
            </a:r>
            <a:r>
              <a:rPr lang="pl-PL" sz="2800" dirty="0"/>
              <a:t>o</a:t>
            </a:r>
            <a:r>
              <a:rPr lang="en-US" sz="2800" dirty="0"/>
              <a:t>c </a:t>
            </a:r>
            <a:r>
              <a:rPr lang="en-US" sz="2800" dirty="0" err="1"/>
              <a:t>innym</a:t>
            </a:r>
            <a:r>
              <a:rPr lang="en-US" sz="28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Obraz 4" descr="Obraz zawierający zewnętrzne, narysowane, wagon, stare&#10;&#10;Opis wygenerowany automatycznie">
            <a:extLst>
              <a:ext uri="{FF2B5EF4-FFF2-40B4-BE49-F238E27FC236}">
                <a16:creationId xmlns:a16="http://schemas.microsoft.com/office/drawing/2014/main" id="{A9D2FA65-B71E-161A-3346-24B5CF7B5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9" r="18439" b="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418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041854-1537-4618-8E41-3A580585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227"/>
            <a:ext cx="9808686" cy="1325563"/>
          </a:xfrm>
        </p:spPr>
        <p:txBody>
          <a:bodyPr/>
          <a:lstStyle/>
          <a:p>
            <a:r>
              <a:rPr lang="pl-PL" b="1" i="1" dirty="0"/>
              <a:t>Infrastruktura</a:t>
            </a:r>
            <a:r>
              <a:rPr lang="pl-PL" b="1" i="1" dirty="0">
                <a:ea typeface="+mj-lt"/>
                <a:cs typeface="+mj-lt"/>
              </a:rPr>
              <a:t> </a:t>
            </a:r>
            <a:r>
              <a:rPr lang="pl-PL" b="1" i="1" dirty="0">
                <a:cs typeface="Calibri Light"/>
              </a:rPr>
              <a:t>Strykowa w czasie wojennym</a:t>
            </a:r>
          </a:p>
        </p:txBody>
      </p:sp>
      <p:pic>
        <p:nvPicPr>
          <p:cNvPr id="6" name="Obraz 6" descr="Obraz zawierający tekst, zewnętrzne, dom&#10;&#10;Opis wygenerowany automatycznie">
            <a:extLst>
              <a:ext uri="{FF2B5EF4-FFF2-40B4-BE49-F238E27FC236}">
                <a16:creationId xmlns:a16="http://schemas.microsoft.com/office/drawing/2014/main" id="{B1E074F0-EFF9-4066-B0E6-2B503D8D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63" y="838322"/>
            <a:ext cx="5221995" cy="334991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0359090-4FD3-49CF-B144-FB1B66194498}"/>
              </a:ext>
            </a:extLst>
          </p:cNvPr>
          <p:cNvSpPr txBox="1"/>
          <p:nvPr/>
        </p:nvSpPr>
        <p:spPr>
          <a:xfrm>
            <a:off x="613649" y="1097507"/>
            <a:ext cx="5545608" cy="28315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/>
              <a:t>Niemcy niszczyli praktycznie wszystko co stanęło im na drodze.</a:t>
            </a:r>
            <a:r>
              <a:rPr lang="pl-PL" sz="2000" dirty="0">
                <a:cs typeface="Calibri"/>
              </a:rPr>
              <a:t> Ich łupem padł również Ratusz Strykowa (obecnie szkoła nr 1).</a:t>
            </a:r>
            <a:br>
              <a:rPr lang="pl-PL" sz="2000" dirty="0">
                <a:cs typeface="Calibri"/>
              </a:rPr>
            </a:br>
            <a:r>
              <a:rPr lang="pl-PL" sz="2000" dirty="0">
                <a:cs typeface="Calibri"/>
              </a:rPr>
              <a:t>Ratusz został zniszczony,  jednak po wojnie go odbudowano.</a:t>
            </a:r>
            <a:br>
              <a:rPr lang="pl-PL" sz="2000" dirty="0">
                <a:cs typeface="Calibri"/>
              </a:rPr>
            </a:br>
            <a:r>
              <a:rPr lang="pl-PL" sz="2000" dirty="0">
                <a:ea typeface="+mn-lt"/>
                <a:cs typeface="+mn-lt"/>
              </a:rPr>
              <a:t>Na północy od Strykowa znajdują się pozostałości po cmentarzu żydowskim. Co ciekawe ostatni pochówek miał tam miejsce w 1946 roku.</a:t>
            </a:r>
          </a:p>
          <a:p>
            <a:endParaRPr lang="pl-PL" dirty="0">
              <a:cs typeface="Calibri"/>
            </a:endParaRPr>
          </a:p>
        </p:txBody>
      </p:sp>
      <p:pic>
        <p:nvPicPr>
          <p:cNvPr id="5" name="Obraz 7" descr="Obraz zawierający tekst, zewnętrzne, fabryka, budynek&#10;&#10;Opis wygenerowany automatycznie">
            <a:extLst>
              <a:ext uri="{FF2B5EF4-FFF2-40B4-BE49-F238E27FC236}">
                <a16:creationId xmlns:a16="http://schemas.microsoft.com/office/drawing/2014/main" id="{554A120D-CDA0-47EC-B12E-2747C107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01" y="3975115"/>
            <a:ext cx="4271304" cy="274111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1106625-96C5-4CEE-B1A3-088F06960176}"/>
              </a:ext>
            </a:extLst>
          </p:cNvPr>
          <p:cNvSpPr txBox="1"/>
          <p:nvPr/>
        </p:nvSpPr>
        <p:spPr>
          <a:xfrm>
            <a:off x="6398742" y="4423649"/>
            <a:ext cx="5038379" cy="22159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/>
              <a:t>Miasto składało się z dwóch, bardzo od siebie różnych części - starej oraz nowej.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 dirty="0">
                <a:ea typeface="+mn-lt"/>
                <a:cs typeface="+mn-lt"/>
              </a:rPr>
              <a:t>Zachodnia część – Stare Miasto, z charakterystycznym prostokątnym rynkiem.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 dirty="0">
                <a:ea typeface="+mn-lt"/>
                <a:cs typeface="+mn-lt"/>
              </a:rPr>
              <a:t>Wschodnia część – Nowe Miasto, z kompletnie innym stylem zabudowy.</a:t>
            </a:r>
            <a:br>
              <a:rPr lang="pl-PL" dirty="0">
                <a:ea typeface="+mn-lt"/>
                <a:cs typeface="+mn-lt"/>
              </a:rPr>
            </a:b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49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B1F247-6026-B622-9F65-8EBD3154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089" y="-326691"/>
            <a:ext cx="10515600" cy="1325563"/>
          </a:xfrm>
        </p:spPr>
        <p:txBody>
          <a:bodyPr/>
          <a:lstStyle/>
          <a:p>
            <a:r>
              <a:rPr lang="pl-PL" b="1" i="1" dirty="0">
                <a:cs typeface="Calibri Light"/>
              </a:rPr>
              <a:t>Stryków - Rozwój</a:t>
            </a:r>
          </a:p>
        </p:txBody>
      </p:sp>
      <p:pic>
        <p:nvPicPr>
          <p:cNvPr id="5" name="Obraz 5" descr="Obraz zawierający zewnętrzne, niebo, przyroda&#10;&#10;Opis wygenerowany automatycznie">
            <a:extLst>
              <a:ext uri="{FF2B5EF4-FFF2-40B4-BE49-F238E27FC236}">
                <a16:creationId xmlns:a16="http://schemas.microsoft.com/office/drawing/2014/main" id="{B8A8A9D6-5074-F0F8-8C23-2AF4B290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277" y="176022"/>
            <a:ext cx="3960541" cy="27981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96EAD5-B357-BF90-CFB0-EA9B0F9BE8FE}"/>
              </a:ext>
            </a:extLst>
          </p:cNvPr>
          <p:cNvSpPr txBox="1"/>
          <p:nvPr/>
        </p:nvSpPr>
        <p:spPr>
          <a:xfrm>
            <a:off x="166583" y="1305182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i="1" dirty="0">
                <a:cs typeface="Calibri"/>
              </a:rPr>
              <a:t>Połączenie z Łodzią...</a:t>
            </a:r>
            <a:br>
              <a:rPr lang="pl-PL" dirty="0">
                <a:cs typeface="Calibri"/>
              </a:rPr>
            </a:br>
            <a:br>
              <a:rPr lang="pl-PL" dirty="0">
                <a:cs typeface="Calibri"/>
              </a:rPr>
            </a:br>
            <a:r>
              <a:rPr lang="pl-PL" b="1" dirty="0">
                <a:cs typeface="Calibri"/>
              </a:rPr>
              <a:t>-</a:t>
            </a:r>
            <a:r>
              <a:rPr lang="pl-PL" dirty="0">
                <a:cs typeface="Calibri"/>
              </a:rPr>
              <a:t> Stryków w 1902 roku, uzyskał połączenie kolejowe z Łodzią.</a:t>
            </a:r>
            <a:br>
              <a:rPr lang="pl-PL" dirty="0">
                <a:cs typeface="Calibri"/>
              </a:rPr>
            </a:br>
            <a:br>
              <a:rPr lang="pl-PL" dirty="0">
                <a:cs typeface="Calibri"/>
              </a:rPr>
            </a:br>
            <a:r>
              <a:rPr lang="pl-PL" b="1" dirty="0">
                <a:cs typeface="Calibri"/>
              </a:rPr>
              <a:t>-</a:t>
            </a:r>
            <a:r>
              <a:rPr lang="pl-PL" dirty="0">
                <a:cs typeface="Calibri"/>
              </a:rPr>
              <a:t> Połączony również był przez drogę która biegła od Zgierza.</a:t>
            </a:r>
            <a:br>
              <a:rPr lang="pl-PL" dirty="0">
                <a:cs typeface="Calibri"/>
              </a:rPr>
            </a:br>
            <a:br>
              <a:rPr lang="pl-PL" dirty="0">
                <a:cs typeface="Calibri"/>
              </a:rPr>
            </a:br>
            <a:r>
              <a:rPr lang="pl-PL" b="1" dirty="0">
                <a:cs typeface="Calibri"/>
              </a:rPr>
              <a:t>-</a:t>
            </a:r>
            <a:r>
              <a:rPr lang="pl-PL" dirty="0">
                <a:cs typeface="Calibri"/>
              </a:rPr>
              <a:t> Posiadał połączenie kolejowe również z Warszawą. 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0C1ED5-0B9A-81E3-BAC7-81AB73B9764E}"/>
              </a:ext>
            </a:extLst>
          </p:cNvPr>
          <p:cNvSpPr txBox="1"/>
          <p:nvPr/>
        </p:nvSpPr>
        <p:spPr>
          <a:xfrm>
            <a:off x="5033015" y="2596130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i="1" dirty="0">
                <a:ea typeface="+mn-lt"/>
                <a:cs typeface="+mn-lt"/>
              </a:rPr>
              <a:t>Rzemiosło</a:t>
            </a:r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>
                <a:cs typeface="Calibri"/>
              </a:rPr>
              <a:t>– W Strykowie po 1920 roku zaczęło ponownie rozwijać się m.in. </a:t>
            </a:r>
            <a:r>
              <a:rPr lang="pl-PL" dirty="0">
                <a:ea typeface="+mn-lt"/>
                <a:cs typeface="+mn-lt"/>
              </a:rPr>
              <a:t>rzemiosło i krawiectwo.</a:t>
            </a:r>
            <a:endParaRPr lang="pl-PL" dirty="0"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4D3DC9-9655-CE92-7E6D-DFD3D1F84D13}"/>
              </a:ext>
            </a:extLst>
          </p:cNvPr>
          <p:cNvSpPr txBox="1"/>
          <p:nvPr/>
        </p:nvSpPr>
        <p:spPr>
          <a:xfrm>
            <a:off x="3046744" y="184213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i="1" dirty="0"/>
              <a:t>Prawa miejskie</a:t>
            </a:r>
            <a:r>
              <a:rPr lang="pl-PL" dirty="0"/>
              <a:t> -  Stryków uzyskał je w 1923 roku.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0343A0-607F-3477-4B05-D31B12C89552}"/>
              </a:ext>
            </a:extLst>
          </p:cNvPr>
          <p:cNvSpPr txBox="1"/>
          <p:nvPr/>
        </p:nvSpPr>
        <p:spPr>
          <a:xfrm>
            <a:off x="5005137" y="100938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i="1" dirty="0"/>
              <a:t>Na przełomie wojny</a:t>
            </a:r>
            <a:r>
              <a:rPr lang="pl-PL" dirty="0"/>
              <a:t> 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W Strykowie działały m.in. cegielnia, fabryka tekstylna, </a:t>
            </a:r>
            <a:r>
              <a:rPr lang="pl-PL" dirty="0" err="1">
                <a:cs typeface="Calibri"/>
              </a:rPr>
              <a:t>papownia</a:t>
            </a:r>
            <a:r>
              <a:rPr lang="pl-PL" dirty="0">
                <a:cs typeface="Calibri"/>
              </a:rPr>
              <a:t> oraz przędzalnia.</a:t>
            </a:r>
          </a:p>
        </p:txBody>
      </p:sp>
      <p:pic>
        <p:nvPicPr>
          <p:cNvPr id="9" name="Obraz 9" descr="Obraz zawierający tekst, zewnętrzne, stare, brud&#10;&#10;Opis wygenerowany automatycznie">
            <a:extLst>
              <a:ext uri="{FF2B5EF4-FFF2-40B4-BE49-F238E27FC236}">
                <a16:creationId xmlns:a16="http://schemas.microsoft.com/office/drawing/2014/main" id="{9F3E3F97-573C-91C1-2D91-9EE627B5C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836" y="3544070"/>
            <a:ext cx="4116805" cy="3001738"/>
          </a:xfrm>
          <a:prstGeom prst="rect">
            <a:avLst/>
          </a:prstGeom>
        </p:spPr>
      </p:pic>
      <p:pic>
        <p:nvPicPr>
          <p:cNvPr id="11" name="Obraz 11" descr="Obraz zawierający zewnętrzne, biały, stare, pojazd wojskowy&#10;&#10;Opis wygenerowany automatycznie">
            <a:extLst>
              <a:ext uri="{FF2B5EF4-FFF2-40B4-BE49-F238E27FC236}">
                <a16:creationId xmlns:a16="http://schemas.microsoft.com/office/drawing/2014/main" id="{41499967-0219-95B5-2F05-CC5D174C3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89" y="4123774"/>
            <a:ext cx="3866147" cy="26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9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D473C-69C3-5988-084C-805E5188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1" y="-222223"/>
            <a:ext cx="10515600" cy="1325563"/>
          </a:xfrm>
        </p:spPr>
        <p:txBody>
          <a:bodyPr/>
          <a:lstStyle/>
          <a:p>
            <a:r>
              <a:rPr lang="pl-PL" b="1" i="1" dirty="0">
                <a:cs typeface="Calibri Light"/>
              </a:rPr>
              <a:t>Kościoły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171257C-7F2B-0059-948E-F739ACCF29BF}"/>
              </a:ext>
            </a:extLst>
          </p:cNvPr>
          <p:cNvSpPr txBox="1"/>
          <p:nvPr/>
        </p:nvSpPr>
        <p:spPr>
          <a:xfrm>
            <a:off x="577386" y="925147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ea typeface="Calibri" panose="020F0502020204030204"/>
                <a:cs typeface="Calibri"/>
              </a:rPr>
              <a:t>Stryków zamieszkiwali mariawici oraz katolicy.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357E7D-F89A-0DF0-A600-3A85A5B3FA3E}"/>
              </a:ext>
            </a:extLst>
          </p:cNvPr>
          <p:cNvSpPr txBox="1"/>
          <p:nvPr/>
        </p:nvSpPr>
        <p:spPr>
          <a:xfrm>
            <a:off x="4118668" y="1660640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W samym Strykowie są dwa kościoły, jeden katolicki, drugi mariawicki.</a:t>
            </a:r>
            <a:endParaRPr lang="pl-PL" sz="2400" dirty="0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D1FB22A-6CCE-4AA3-34C7-E40D7D0CB792}"/>
              </a:ext>
            </a:extLst>
          </p:cNvPr>
          <p:cNvSpPr txBox="1"/>
          <p:nvPr/>
        </p:nvSpPr>
        <p:spPr>
          <a:xfrm>
            <a:off x="8355517" y="215126"/>
            <a:ext cx="383973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Kościół Mariawicki –  budowa: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-----------------------------------------------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Rozpoczęcie | Maj </a:t>
            </a:r>
            <a:r>
              <a:rPr lang="pl-PL" b="1" dirty="0">
                <a:cs typeface="Calibri"/>
              </a:rPr>
              <a:t>1907 </a:t>
            </a:r>
            <a:r>
              <a:rPr lang="pl-PL" dirty="0">
                <a:cs typeface="Calibri"/>
              </a:rPr>
              <a:t>rok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Zakończenie | Listopad </a:t>
            </a:r>
            <a:r>
              <a:rPr lang="pl-PL" b="1" dirty="0">
                <a:cs typeface="Calibri"/>
              </a:rPr>
              <a:t>1907 </a:t>
            </a:r>
            <a:r>
              <a:rPr lang="pl-PL" dirty="0">
                <a:cs typeface="Calibri"/>
              </a:rPr>
              <a:t>rok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-----------------------------------------------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Koszty – 13000 Rubli 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-----------------------------------------------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Kościół pod wezwaniem 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św. Anny i św. Marcina.</a:t>
            </a:r>
          </a:p>
        </p:txBody>
      </p:sp>
      <p:pic>
        <p:nvPicPr>
          <p:cNvPr id="7" name="Obraz 7" descr="Obraz zawierający niebo, zewnętrzne, kościół, miejsce kultu&#10;&#10;Opis wygenerowany automatycznie">
            <a:extLst>
              <a:ext uri="{FF2B5EF4-FFF2-40B4-BE49-F238E27FC236}">
                <a16:creationId xmlns:a16="http://schemas.microsoft.com/office/drawing/2014/main" id="{C2CC99DC-843A-C0A1-9973-529F5E6E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418" y="2731871"/>
            <a:ext cx="3262573" cy="412376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0C47A8F-4CBE-BADA-5325-E51728E19817}"/>
              </a:ext>
            </a:extLst>
          </p:cNvPr>
          <p:cNvSpPr txBox="1"/>
          <p:nvPr/>
        </p:nvSpPr>
        <p:spPr>
          <a:xfrm>
            <a:off x="3154995" y="4217053"/>
            <a:ext cx="331005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Kościół Katolicki – budowa:</a:t>
            </a:r>
            <a:br>
              <a:rPr lang="pl-PL" dirty="0"/>
            </a:br>
            <a:r>
              <a:rPr lang="pl-PL" dirty="0">
                <a:cs typeface="Calibri"/>
              </a:rPr>
              <a:t>-------------------------------------------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Rozpoczęcie | </a:t>
            </a:r>
            <a:r>
              <a:rPr lang="pl-PL" b="1" dirty="0">
                <a:cs typeface="Calibri"/>
              </a:rPr>
              <a:t>1907 </a:t>
            </a:r>
            <a:r>
              <a:rPr lang="pl-PL" dirty="0">
                <a:cs typeface="Calibri"/>
              </a:rPr>
              <a:t>rok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Zakończenie | </a:t>
            </a:r>
            <a:r>
              <a:rPr lang="pl-PL" b="1" dirty="0">
                <a:cs typeface="Calibri"/>
              </a:rPr>
              <a:t>1912 </a:t>
            </a:r>
            <a:r>
              <a:rPr lang="pl-PL" dirty="0">
                <a:cs typeface="Calibri"/>
              </a:rPr>
              <a:t>rok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-------------------------------------------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Dach był i jest pokryty blachą ocynkowaną.</a:t>
            </a:r>
          </a:p>
        </p:txBody>
      </p:sp>
      <p:pic>
        <p:nvPicPr>
          <p:cNvPr id="11" name="Obraz 11" descr="Obraz zawierający tekst, stare, miejsce kultu&#10;&#10;Opis wygenerowany automatycznie">
            <a:extLst>
              <a:ext uri="{FF2B5EF4-FFF2-40B4-BE49-F238E27FC236}">
                <a16:creationId xmlns:a16="http://schemas.microsoft.com/office/drawing/2014/main" id="{B9BAE09B-DD74-3050-AF27-65DE9EAB8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0" y="2559100"/>
            <a:ext cx="26380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8011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938C82-CFBD-BCB0-F209-04525FF6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58" y="54309"/>
            <a:ext cx="10515600" cy="1325563"/>
          </a:xfrm>
        </p:spPr>
        <p:txBody>
          <a:bodyPr/>
          <a:lstStyle/>
          <a:p>
            <a:r>
              <a:rPr lang="pl-PL" b="1" i="1">
                <a:cs typeface="Calibri Light"/>
              </a:rPr>
              <a:t>Dobra - Gmina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B6D5D8-6D2C-4103-051D-3D24C9482603}"/>
              </a:ext>
            </a:extLst>
          </p:cNvPr>
          <p:cNvSpPr txBox="1"/>
          <p:nvPr/>
        </p:nvSpPr>
        <p:spPr>
          <a:xfrm>
            <a:off x="262690" y="1430970"/>
            <a:ext cx="2743200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200" dirty="0"/>
              <a:t>Dawniej, wieś Dobra posiadała własną gminę. </a:t>
            </a:r>
            <a:br>
              <a:rPr lang="pl-PL" sz="2200" dirty="0"/>
            </a:br>
            <a:r>
              <a:rPr lang="pl-PL" sz="2200" dirty="0"/>
              <a:t>W późniejszych latach przyłączono ją do gminy Stryków.</a:t>
            </a:r>
            <a:br>
              <a:rPr lang="pl-PL" sz="2200" dirty="0"/>
            </a:br>
            <a:br>
              <a:rPr lang="pl-PL" sz="2200" dirty="0"/>
            </a:br>
            <a:br>
              <a:rPr lang="pl-PL" sz="2200" dirty="0"/>
            </a:br>
            <a:r>
              <a:rPr lang="pl-PL" sz="2200" b="1" i="1" dirty="0">
                <a:cs typeface="Calibri"/>
              </a:rPr>
              <a:t>Ciekawostka… </a:t>
            </a:r>
            <a:br>
              <a:rPr lang="pl-PL" sz="2200" dirty="0"/>
            </a:br>
            <a:r>
              <a:rPr lang="pl-PL" sz="2200" dirty="0">
                <a:cs typeface="Calibri"/>
              </a:rPr>
              <a:t>A co ciekawe, to Styków kiedyś należał do gminy, którą zarządzała Dobra.</a:t>
            </a:r>
            <a:r>
              <a:rPr lang="pl-PL" sz="2000" dirty="0">
                <a:cs typeface="Calibri"/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25B9D8-5EFD-AD6A-9341-8CBDEF3A1A81}"/>
              </a:ext>
            </a:extLst>
          </p:cNvPr>
          <p:cNvSpPr txBox="1"/>
          <p:nvPr/>
        </p:nvSpPr>
        <p:spPr>
          <a:xfrm>
            <a:off x="4403557" y="563480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200" dirty="0"/>
              <a:t>Gminę przyłączono do Łodzi 13 lutego 1946 roku.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>
                <a:cs typeface="Calibri"/>
              </a:rPr>
              <a:t>Od 1919 roku wchodzi w skład Łodzi.</a:t>
            </a:r>
            <a:br>
              <a:rPr lang="pl-PL" sz="2200" dirty="0">
                <a:cs typeface="Calibri"/>
              </a:rPr>
            </a:br>
            <a:br>
              <a:rPr lang="pl-PL" sz="2200" dirty="0">
                <a:cs typeface="Calibri"/>
              </a:rPr>
            </a:br>
            <a:r>
              <a:rPr lang="pl-PL" sz="2200" dirty="0">
                <a:cs typeface="Calibri"/>
              </a:rPr>
              <a:t>Liczba gromad wynosiła </a:t>
            </a:r>
            <a:r>
              <a:rPr lang="pl-PL" sz="2200" i="1" dirty="0">
                <a:cs typeface="Calibri"/>
              </a:rPr>
              <a:t>18</a:t>
            </a:r>
            <a:r>
              <a:rPr lang="pl-PL" sz="2200" dirty="0">
                <a:cs typeface="Calibri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090A376-9D54-CEA0-19B1-D750B8EBDA9E}"/>
              </a:ext>
            </a:extLst>
          </p:cNvPr>
          <p:cNvSpPr txBox="1"/>
          <p:nvPr/>
        </p:nvSpPr>
        <p:spPr>
          <a:xfrm>
            <a:off x="8085723" y="4436144"/>
            <a:ext cx="338782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200" dirty="0"/>
              <a:t>W okresie powojennym Dobra jak i cała gmina stała się sypialnią Łodzi</a:t>
            </a:r>
            <a:r>
              <a:rPr lang="pl-PL" sz="2000" dirty="0"/>
              <a:t>. </a:t>
            </a:r>
            <a:endParaRPr lang="pl-PL" sz="2000" dirty="0">
              <a:cs typeface="Calibri"/>
            </a:endParaRPr>
          </a:p>
        </p:txBody>
      </p:sp>
      <p:pic>
        <p:nvPicPr>
          <p:cNvPr id="7" name="Obraz 7" descr="Obraz zawierający budynek, zewnętrzne, dom, budynek administracji publicznej&#10;&#10;Opis wygenerowany automatycznie">
            <a:extLst>
              <a:ext uri="{FF2B5EF4-FFF2-40B4-BE49-F238E27FC236}">
                <a16:creationId xmlns:a16="http://schemas.microsoft.com/office/drawing/2014/main" id="{DD669BBB-1074-E233-9BAC-6897CF68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506" y="1054682"/>
            <a:ext cx="4006514" cy="2623057"/>
          </a:xfrm>
          <a:prstGeom prst="rect">
            <a:avLst/>
          </a:prstGeom>
        </p:spPr>
      </p:pic>
      <p:pic>
        <p:nvPicPr>
          <p:cNvPr id="9" name="Obraz 9" descr="Obraz zawierający tekst, zewnętrzne, podłoże, stare&#10;&#10;Opis wygenerowany automatycznie">
            <a:extLst>
              <a:ext uri="{FF2B5EF4-FFF2-40B4-BE49-F238E27FC236}">
                <a16:creationId xmlns:a16="http://schemas.microsoft.com/office/drawing/2014/main" id="{29D0D0A5-42F2-E02E-2A9E-FF0CA601C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83" y="4100335"/>
            <a:ext cx="4207042" cy="25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828CEF-427B-4CBE-34B7-27694796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95" y="746125"/>
            <a:ext cx="10515600" cy="1325563"/>
          </a:xfrm>
        </p:spPr>
        <p:txBody>
          <a:bodyPr/>
          <a:lstStyle/>
          <a:p>
            <a:r>
              <a:rPr lang="pl-PL" b="1" dirty="0">
                <a:cs typeface="Calibri Light"/>
              </a:rPr>
              <a:t>Dziękuje za uwagę i wytrwałość do końca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2245A99-55E3-2155-1650-5C4CA331FF0A}"/>
              </a:ext>
            </a:extLst>
          </p:cNvPr>
          <p:cNvSpPr txBox="1"/>
          <p:nvPr/>
        </p:nvSpPr>
        <p:spPr>
          <a:xfrm>
            <a:off x="3661611" y="1706479"/>
            <a:ext cx="4868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i="1" u="sng" dirty="0"/>
              <a:t>Dominik Karolewski Klasa 7a || Szkoła w Dobrej </a:t>
            </a:r>
            <a:endParaRPr lang="pl-PL" i="1" u="sng" dirty="0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E4DD31-9F03-3D8E-DD55-95CCA8A4CB1D}"/>
              </a:ext>
            </a:extLst>
          </p:cNvPr>
          <p:cNvSpPr txBox="1"/>
          <p:nvPr/>
        </p:nvSpPr>
        <p:spPr>
          <a:xfrm>
            <a:off x="967038" y="2370723"/>
            <a:ext cx="5380121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Trochę o samej prezentacji od kuchni…</a:t>
            </a:r>
          </a:p>
          <a:p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 Prezentacje robiłem około 7-8 godzin, średnio po 50 minut na slajd.</a:t>
            </a:r>
            <a:br>
              <a:rPr lang="pl-PL" dirty="0">
                <a:cs typeface="Calibri"/>
              </a:rPr>
            </a:b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- Chciałem jak najlepiej przedstawić historię gminy Stryków w latach 1939-1946. Osobiście uwielbiam okres II wojny światowej, bardzo się nim interesuję. Stworzenie prezentacji w wybranych latach było czystą przyjemnością. Zdarzają się pewne momenty gdzie się cofam bardziej, ale robię to po to, by zachować sens.</a:t>
            </a:r>
            <a:br>
              <a:rPr lang="pl-PL" dirty="0">
                <a:cs typeface="Calibri"/>
              </a:rPr>
            </a:b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Historia Strykowa jest równie ciekawa co całej Polski 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w tym okresie. Dzięki konkursowi mogłem poznać ją bliżej szukając informacji. </a:t>
            </a:r>
          </a:p>
        </p:txBody>
      </p:sp>
    </p:spTree>
    <p:extLst>
      <p:ext uri="{BB962C8B-B14F-4D97-AF65-F5344CB8AC3E}">
        <p14:creationId xmlns:p14="http://schemas.microsoft.com/office/powerpoint/2010/main" val="22214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971</Words>
  <Application>Microsoft Office PowerPoint</Application>
  <PresentationFormat>Panoramiczny</PresentationFormat>
  <Paragraphs>35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Fairwater Script</vt:lpstr>
      <vt:lpstr>Office Theme</vt:lpstr>
      <vt:lpstr>„Moja mała Ojczyzna – Zakochaj się w Gminie Stryków”   Historia naszej dużej i małej Ojczyzny w albumach naszych pradziadków.</vt:lpstr>
      <vt:lpstr>Wojna... Stryków w roku 1939</vt:lpstr>
      <vt:lpstr>Wieś w gminie Stryków  podczas II Wojny Światowej  Dobra</vt:lpstr>
      <vt:lpstr>Pomocna dłoń dla Żydów zamieszkujących tereny Styrkowa</vt:lpstr>
      <vt:lpstr>Infrastruktura Strykowa w czasie wojennym</vt:lpstr>
      <vt:lpstr>Stryków - Rozwój</vt:lpstr>
      <vt:lpstr>Kościoły</vt:lpstr>
      <vt:lpstr>Dobra - Gmina</vt:lpstr>
      <vt:lpstr>Dziękuje za uwagę i wytrwałość do końca</vt:lpstr>
      <vt:lpstr>Źródła...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acer</dc:creator>
  <cp:lastModifiedBy>Adrian Tomes</cp:lastModifiedBy>
  <cp:revision>49</cp:revision>
  <dcterms:created xsi:type="dcterms:W3CDTF">2022-03-19T10:43:17Z</dcterms:created>
  <dcterms:modified xsi:type="dcterms:W3CDTF">2022-04-21T20:32:20Z</dcterms:modified>
</cp:coreProperties>
</file>